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8" r:id="rId11"/>
    <p:sldId id="267" r:id="rId12"/>
    <p:sldId id="266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26/10/2018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5569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26/10/2018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078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26/10/2018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699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26/10/2018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36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26/10/2018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4066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26/10/2018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278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26/10/2018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059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26/10/2018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2075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26/10/2018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086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26/10/2018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3725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3FCFD-74E7-43A1-9546-0324DF9C4009}" type="datetimeFigureOut">
              <a:rPr lang="fr-FR" smtClean="0"/>
              <a:t>26/10/2018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253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3FCFD-74E7-43A1-9546-0324DF9C4009}" type="datetimeFigureOut">
              <a:rPr lang="fr-FR" smtClean="0"/>
              <a:t>26/10/2018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8F741-BD9E-4EDE-9F2A-2275398F6E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879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753957"/>
            <a:ext cx="9144000" cy="1347676"/>
          </a:xfrm>
        </p:spPr>
        <p:txBody>
          <a:bodyPr/>
          <a:lstStyle/>
          <a:p>
            <a:r>
              <a:rPr lang="fr-FR" dirty="0" smtClean="0">
                <a:latin typeface="Cabin" panose="020B0803050202020004" pitchFamily="34" charset="0"/>
              </a:rPr>
              <a:t>AG DU SOU DES ECOLES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711848"/>
            <a:ext cx="9144000" cy="545951"/>
          </a:xfrm>
        </p:spPr>
        <p:txBody>
          <a:bodyPr/>
          <a:lstStyle/>
          <a:p>
            <a:r>
              <a:rPr lang="fr-FR" dirty="0" smtClean="0">
                <a:latin typeface="Cabin" panose="020B0803050202020004" pitchFamily="34" charset="0"/>
              </a:rPr>
              <a:t>12 Octobre 2018  | Eyzin-Pinet</a:t>
            </a:r>
            <a:endParaRPr lang="fr-FR" dirty="0">
              <a:latin typeface="Cabin" panose="020B08030502020200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0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199" y="2189408"/>
            <a:ext cx="10515600" cy="415889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>
                <a:latin typeface="Cabin" panose="020B0803050202020004" pitchFamily="34" charset="0"/>
              </a:rPr>
              <a:t>Projets 2018 – 2019 </a:t>
            </a:r>
            <a:r>
              <a:rPr lang="fr-FR" dirty="0" smtClean="0">
                <a:latin typeface="Cabin" panose="020B0803050202020004" pitchFamily="34" charset="0"/>
              </a:rPr>
              <a:t>(2/2</a:t>
            </a:r>
            <a:r>
              <a:rPr lang="fr-FR" dirty="0">
                <a:latin typeface="Cabin" panose="020B0803050202020004" pitchFamily="34" charset="0"/>
              </a:rPr>
              <a:t>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1082" y="2605297"/>
            <a:ext cx="10515600" cy="4252703"/>
          </a:xfrm>
        </p:spPr>
        <p:txBody>
          <a:bodyPr>
            <a:normAutofit fontScale="92500" lnSpcReduction="10000"/>
          </a:bodyPr>
          <a:lstStyle/>
          <a:p>
            <a:r>
              <a:rPr lang="fr-FR" sz="2400" dirty="0" smtClean="0">
                <a:latin typeface="Cabin" panose="020B0803050202020004" pitchFamily="34" charset="0"/>
              </a:rPr>
              <a:t>Maternelle :</a:t>
            </a:r>
          </a:p>
          <a:p>
            <a:endParaRPr lang="fr-FR" sz="2400" dirty="0">
              <a:latin typeface="Cabin" panose="020B08030502020200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smtClean="0">
                <a:latin typeface="Cabin" panose="020B0803050202020004" pitchFamily="34" charset="0"/>
              </a:rPr>
              <a:t> Découverte instrumentale (6 interventions par classe)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smtClean="0">
                <a:latin typeface="Cabin" panose="020B0803050202020004" pitchFamily="34" charset="0"/>
              </a:rPr>
              <a:t> Spectacle « Trois chardons »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>
                <a:latin typeface="Cabin" panose="020B0803050202020004" pitchFamily="34" charset="0"/>
              </a:rPr>
              <a:t> </a:t>
            </a:r>
            <a:r>
              <a:rPr lang="fr-FR" sz="2000" dirty="0" smtClean="0">
                <a:latin typeface="Cabin" panose="020B0803050202020004" pitchFamily="34" charset="0"/>
              </a:rPr>
              <a:t>Sortie à la ferme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>
                <a:latin typeface="Cabin" panose="020B0803050202020004" pitchFamily="34" charset="0"/>
              </a:rPr>
              <a:t> </a:t>
            </a:r>
            <a:r>
              <a:rPr lang="fr-FR" sz="2000" dirty="0" smtClean="0">
                <a:latin typeface="Cabin" panose="020B0803050202020004" pitchFamily="34" charset="0"/>
              </a:rPr>
              <a:t>Cinéma (financement coopérative + mairie)</a:t>
            </a:r>
          </a:p>
          <a:p>
            <a:pPr marL="457200" lvl="1" indent="0">
              <a:buNone/>
            </a:pPr>
            <a:endParaRPr lang="fr-FR" sz="2000" dirty="0">
              <a:latin typeface="Cabin" panose="020B0803050202020004" pitchFamily="34" charset="0"/>
            </a:endParaRPr>
          </a:p>
          <a:p>
            <a:pPr marL="342900" lvl="1" indent="-342900"/>
            <a:r>
              <a:rPr lang="fr-FR" dirty="0" smtClean="0">
                <a:latin typeface="Cabin" panose="020B0803050202020004" pitchFamily="34" charset="0"/>
              </a:rPr>
              <a:t>Elémentaire :</a:t>
            </a:r>
          </a:p>
          <a:p>
            <a:pPr marL="342900" lvl="1" indent="-342900"/>
            <a:endParaRPr lang="fr-FR" dirty="0" smtClean="0">
              <a:latin typeface="Cabin" panose="020B0803050202020004" pitchFamily="34" charset="0"/>
            </a:endParaRP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dirty="0" smtClean="0">
                <a:latin typeface="Cabin" panose="020B0803050202020004" pitchFamily="34" charset="0"/>
              </a:rPr>
              <a:t>Cycle vélo CE1/CE2 ( </a:t>
            </a:r>
            <a:r>
              <a:rPr lang="fr-FR" smtClean="0">
                <a:latin typeface="Cabin" panose="020B0803050202020004" pitchFamily="34" charset="0"/>
              </a:rPr>
              <a:t>6 </a:t>
            </a:r>
            <a:r>
              <a:rPr lang="fr-FR" smtClean="0">
                <a:latin typeface="Cabin" panose="020B0803050202020004" pitchFamily="34" charset="0"/>
              </a:rPr>
              <a:t>demi-journées </a:t>
            </a:r>
            <a:r>
              <a:rPr lang="fr-FR" dirty="0" smtClean="0">
                <a:latin typeface="Cabin" panose="020B0803050202020004" pitchFamily="34" charset="0"/>
              </a:rPr>
              <a:t>d’intervention + 1 sortie)</a:t>
            </a: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dirty="0" smtClean="0">
                <a:latin typeface="Cabin" panose="020B0803050202020004" pitchFamily="34" charset="0"/>
              </a:rPr>
              <a:t>Tir à l’arc pour l’ensemble des classes (6 séances sur Novembre et Décembre)</a:t>
            </a: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dirty="0" smtClean="0">
                <a:latin typeface="Cabin" panose="020B0803050202020004" pitchFamily="34" charset="0"/>
              </a:rPr>
              <a:t>Cinéma pour les CP et CP/CE1 le 6 Décembre</a:t>
            </a: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dirty="0" smtClean="0">
                <a:latin typeface="Cabin" panose="020B0803050202020004" pitchFamily="34" charset="0"/>
              </a:rPr>
              <a:t>Projet Leonard de Vinci pour les CM1/CM2</a:t>
            </a:r>
            <a:endParaRPr lang="fr-FR" dirty="0">
              <a:latin typeface="Cabin" panose="020B0803050202020004" pitchFamily="34" charset="0"/>
            </a:endParaRP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835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193646"/>
            <a:ext cx="10515600" cy="434765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Dates à retenir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073707"/>
            <a:ext cx="10515600" cy="3426245"/>
          </a:xfrm>
        </p:spPr>
        <p:txBody>
          <a:bodyPr/>
          <a:lstStyle/>
          <a:p>
            <a:r>
              <a:rPr lang="fr-FR" dirty="0" smtClean="0"/>
              <a:t>8 Décembre : Vente de sapins</a:t>
            </a:r>
          </a:p>
          <a:p>
            <a:r>
              <a:rPr lang="fr-FR" dirty="0" smtClean="0"/>
              <a:t>14 Décembre : Spectacle de Noël / Tombola</a:t>
            </a:r>
          </a:p>
          <a:p>
            <a:r>
              <a:rPr lang="fr-FR" dirty="0" smtClean="0"/>
              <a:t>10 Mars 2019 : Loto</a:t>
            </a:r>
          </a:p>
          <a:p>
            <a:r>
              <a:rPr lang="fr-FR" dirty="0" smtClean="0"/>
              <a:t>Avril 2019 : Vente de chocolats</a:t>
            </a:r>
          </a:p>
          <a:p>
            <a:r>
              <a:rPr lang="fr-FR" dirty="0" smtClean="0"/>
              <a:t>18 Mai 2019 : Marche nocturne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58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180641"/>
            <a:ext cx="10515600" cy="611035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Questions diverses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3136633"/>
            <a:ext cx="10515600" cy="2404852"/>
          </a:xfrm>
        </p:spPr>
        <p:txBody>
          <a:bodyPr/>
          <a:lstStyle/>
          <a:p>
            <a:r>
              <a:rPr lang="fr-FR" dirty="0" smtClean="0">
                <a:latin typeface="Cabin" panose="020B0803050202020004" pitchFamily="34" charset="0"/>
              </a:rPr>
              <a:t>Proposition de manifestations</a:t>
            </a:r>
          </a:p>
          <a:p>
            <a:r>
              <a:rPr lang="fr-FR" dirty="0" smtClean="0">
                <a:latin typeface="Cabin" panose="020B0803050202020004" pitchFamily="34" charset="0"/>
              </a:rPr>
              <a:t>Questions des participants</a:t>
            </a:r>
            <a:endParaRPr lang="fr-FR" dirty="0">
              <a:latin typeface="Cabin" panose="020B08030502020200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41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199" y="1448324"/>
            <a:ext cx="10515600" cy="1325563"/>
          </a:xfrm>
        </p:spPr>
        <p:txBody>
          <a:bodyPr/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/>
            </a:r>
            <a:br>
              <a:rPr lang="fr-FR" dirty="0" smtClean="0">
                <a:latin typeface="Cabin" panose="020B0803050202020004" pitchFamily="34" charset="0"/>
              </a:rPr>
            </a:br>
            <a:r>
              <a:rPr lang="fr-FR" dirty="0" smtClean="0">
                <a:latin typeface="Cabin" panose="020B0803050202020004" pitchFamily="34" charset="0"/>
              </a:rPr>
              <a:t>ORDRE DU JOUR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199" y="2773888"/>
            <a:ext cx="10515600" cy="4799854"/>
          </a:xfrm>
        </p:spPr>
        <p:txBody>
          <a:bodyPr/>
          <a:lstStyle/>
          <a:p>
            <a:pPr algn="just">
              <a:buBlip>
                <a:blip r:embed="rId2"/>
              </a:buBlip>
            </a:pPr>
            <a:r>
              <a:rPr lang="fr-FR" sz="3200" dirty="0" smtClean="0">
                <a:latin typeface="Cabin" panose="020B0803050202020004" pitchFamily="34" charset="0"/>
              </a:rPr>
              <a:t> Présentation du Sou</a:t>
            </a:r>
          </a:p>
          <a:p>
            <a:pPr algn="just">
              <a:buBlip>
                <a:blip r:embed="rId3"/>
              </a:buBlip>
            </a:pPr>
            <a:r>
              <a:rPr lang="fr-FR" sz="3200" dirty="0" smtClean="0">
                <a:latin typeface="Cabin" panose="020B0803050202020004" pitchFamily="34" charset="0"/>
              </a:rPr>
              <a:t> Manifestations</a:t>
            </a:r>
          </a:p>
          <a:p>
            <a:pPr algn="just">
              <a:buBlip>
                <a:blip r:embed="rId4"/>
              </a:buBlip>
            </a:pPr>
            <a:r>
              <a:rPr lang="fr-FR" sz="3200" dirty="0" smtClean="0">
                <a:latin typeface="Cabin" panose="020B0803050202020004" pitchFamily="34" charset="0"/>
              </a:rPr>
              <a:t> Bilan financier 2017-2018</a:t>
            </a:r>
          </a:p>
          <a:p>
            <a:pPr algn="just">
              <a:buBlip>
                <a:blip r:embed="rId5"/>
              </a:buBlip>
            </a:pPr>
            <a:r>
              <a:rPr lang="fr-FR" sz="3200" dirty="0" smtClean="0">
                <a:latin typeface="Cabin" panose="020B0803050202020004" pitchFamily="34" charset="0"/>
              </a:rPr>
              <a:t> Projets 2018-2019</a:t>
            </a:r>
          </a:p>
          <a:p>
            <a:pPr algn="just">
              <a:buBlip>
                <a:blip r:embed="rId6"/>
              </a:buBlip>
            </a:pPr>
            <a:r>
              <a:rPr lang="fr-FR" sz="3200" dirty="0" smtClean="0">
                <a:latin typeface="Cabin" panose="020B0803050202020004" pitchFamily="34" charset="0"/>
              </a:rPr>
              <a:t> Dates à retenir</a:t>
            </a:r>
          </a:p>
          <a:p>
            <a:pPr algn="just">
              <a:buBlip>
                <a:blip r:embed="rId2"/>
              </a:buBlip>
            </a:pPr>
            <a:r>
              <a:rPr lang="fr-FR" sz="3200" dirty="0" smtClean="0">
                <a:latin typeface="Cabin" panose="020B0803050202020004" pitchFamily="34" charset="0"/>
              </a:rPr>
              <a:t> Questions diverses</a:t>
            </a:r>
          </a:p>
          <a:p>
            <a:pPr algn="just">
              <a:buBlip>
                <a:blip r:embed="rId3"/>
              </a:buBlip>
            </a:pPr>
            <a:r>
              <a:rPr lang="fr-FR" sz="3200" dirty="0" smtClean="0">
                <a:latin typeface="Cabin" panose="020B0803050202020004" pitchFamily="34" charset="0"/>
              </a:rPr>
              <a:t> Verre de l’amitié</a:t>
            </a:r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47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137272"/>
            <a:ext cx="10515600" cy="600018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Présentation du Sou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861211"/>
            <a:ext cx="10515600" cy="3848061"/>
          </a:xfrm>
        </p:spPr>
        <p:txBody>
          <a:bodyPr>
            <a:normAutofit fontScale="92500" lnSpcReduction="10000"/>
          </a:bodyPr>
          <a:lstStyle/>
          <a:p>
            <a:pPr marL="176213" indent="-176213"/>
            <a:r>
              <a:rPr lang="fr-FR" sz="2600" dirty="0" smtClean="0">
                <a:latin typeface="Cabin" panose="020B0803050202020004" pitchFamily="34" charset="0"/>
              </a:rPr>
              <a:t>Le Sou</a:t>
            </a:r>
          </a:p>
          <a:p>
            <a:pPr lvl="1"/>
            <a:r>
              <a:rPr lang="fr-FR" sz="1700" dirty="0" smtClean="0">
                <a:latin typeface="Cabin" panose="020B0803050202020004" pitchFamily="34" charset="0"/>
              </a:rPr>
              <a:t>Qu’est-ce que le Sou ?</a:t>
            </a:r>
          </a:p>
          <a:p>
            <a:pPr lvl="1"/>
            <a:r>
              <a:rPr lang="fr-FR" sz="1700" dirty="0" smtClean="0">
                <a:latin typeface="Cabin" panose="020B0803050202020004" pitchFamily="34" charset="0"/>
              </a:rPr>
              <a:t>A quoi sert-il ?</a:t>
            </a:r>
          </a:p>
          <a:p>
            <a:pPr marL="457200" lvl="1" indent="0">
              <a:buNone/>
            </a:pPr>
            <a:endParaRPr lang="fr-FR" sz="2200" dirty="0">
              <a:latin typeface="Cabin" panose="020B0803050202020004" pitchFamily="34" charset="0"/>
            </a:endParaRPr>
          </a:p>
          <a:p>
            <a:pPr marL="176213" lvl="1" indent="-176213"/>
            <a:r>
              <a:rPr lang="fr-FR" sz="2600" dirty="0" smtClean="0">
                <a:latin typeface="Cabin" panose="020B0803050202020004" pitchFamily="34" charset="0"/>
              </a:rPr>
              <a:t>Les membres</a:t>
            </a:r>
          </a:p>
          <a:p>
            <a:pPr marL="722313" lvl="2" indent="-265113"/>
            <a:r>
              <a:rPr lang="fr-FR" sz="1700" dirty="0" smtClean="0">
                <a:latin typeface="Cabin" panose="020B0803050202020004" pitchFamily="34" charset="0"/>
              </a:rPr>
              <a:t>Le bureau =&gt; Présidente : Nelly Saunier; Secrétaire et vice-secrétaire : Stéphanie </a:t>
            </a:r>
            <a:r>
              <a:rPr lang="fr-FR" sz="1700" dirty="0" err="1" smtClean="0">
                <a:latin typeface="Cabin" panose="020B0803050202020004" pitchFamily="34" charset="0"/>
              </a:rPr>
              <a:t>Nivon</a:t>
            </a:r>
            <a:r>
              <a:rPr lang="fr-FR" sz="1700" dirty="0" smtClean="0">
                <a:latin typeface="Cabin" panose="020B0803050202020004" pitchFamily="34" charset="0"/>
              </a:rPr>
              <a:t> et Véronique Martin; Trésorière et vice-trésorière : Laurence Lim et Julie </a:t>
            </a:r>
            <a:r>
              <a:rPr lang="fr-FR" sz="1700" dirty="0" err="1" smtClean="0">
                <a:latin typeface="Cabin" panose="020B0803050202020004" pitchFamily="34" charset="0"/>
              </a:rPr>
              <a:t>Réchaussat</a:t>
            </a:r>
            <a:endParaRPr lang="fr-FR" sz="1700" dirty="0" smtClean="0">
              <a:latin typeface="Cabin" panose="020B0803050202020004" pitchFamily="34" charset="0"/>
            </a:endParaRPr>
          </a:p>
          <a:p>
            <a:pPr marL="722313" lvl="2" indent="-265113"/>
            <a:r>
              <a:rPr lang="fr-FR" sz="1700" dirty="0" smtClean="0">
                <a:latin typeface="Cabin" panose="020B0803050202020004" pitchFamily="34" charset="0"/>
              </a:rPr>
              <a:t>Les membres actifs =&gt; </a:t>
            </a:r>
            <a:r>
              <a:rPr lang="fr-FR" sz="1700" u="sng" dirty="0" smtClean="0">
                <a:latin typeface="Cabin" panose="020B0803050202020004" pitchFamily="34" charset="0"/>
              </a:rPr>
              <a:t>Achats</a:t>
            </a:r>
            <a:r>
              <a:rPr lang="fr-FR" sz="1700" dirty="0" smtClean="0">
                <a:latin typeface="Cabin" panose="020B0803050202020004" pitchFamily="34" charset="0"/>
              </a:rPr>
              <a:t> : Laetitia Billot, Audrey </a:t>
            </a:r>
            <a:r>
              <a:rPr lang="fr-FR" sz="1700" dirty="0" err="1" smtClean="0">
                <a:latin typeface="Cabin" panose="020B0803050202020004" pitchFamily="34" charset="0"/>
              </a:rPr>
              <a:t>Luszezanec</a:t>
            </a:r>
            <a:r>
              <a:rPr lang="fr-FR" sz="1700" dirty="0" smtClean="0">
                <a:latin typeface="Cabin" panose="020B0803050202020004" pitchFamily="34" charset="0"/>
              </a:rPr>
              <a:t>, Sophie Lefranc; </a:t>
            </a:r>
            <a:r>
              <a:rPr lang="fr-FR" sz="1700" u="sng" dirty="0" smtClean="0">
                <a:latin typeface="Cabin" panose="020B0803050202020004" pitchFamily="34" charset="0"/>
              </a:rPr>
              <a:t>Communication</a:t>
            </a:r>
            <a:r>
              <a:rPr lang="fr-FR" sz="1700" dirty="0" smtClean="0">
                <a:latin typeface="Cabin" panose="020B0803050202020004" pitchFamily="34" charset="0"/>
              </a:rPr>
              <a:t> : Lydie Canard-</a:t>
            </a:r>
            <a:r>
              <a:rPr lang="fr-FR" sz="1700" dirty="0" err="1" smtClean="0">
                <a:latin typeface="Cabin" panose="020B0803050202020004" pitchFamily="34" charset="0"/>
              </a:rPr>
              <a:t>Lepetit</a:t>
            </a:r>
            <a:r>
              <a:rPr lang="fr-FR" sz="1700" dirty="0" smtClean="0">
                <a:latin typeface="Cabin" panose="020B0803050202020004" pitchFamily="34" charset="0"/>
              </a:rPr>
              <a:t> et Laurence </a:t>
            </a:r>
            <a:r>
              <a:rPr lang="fr-FR" sz="1700" dirty="0" err="1" smtClean="0">
                <a:latin typeface="Cabin" panose="020B0803050202020004" pitchFamily="34" charset="0"/>
              </a:rPr>
              <a:t>Sitruck</a:t>
            </a:r>
            <a:r>
              <a:rPr lang="fr-FR" sz="1700" dirty="0" smtClean="0">
                <a:latin typeface="Cabin" panose="020B0803050202020004" pitchFamily="34" charset="0"/>
              </a:rPr>
              <a:t>; </a:t>
            </a:r>
            <a:r>
              <a:rPr lang="fr-FR" sz="1700" u="sng" dirty="0" smtClean="0">
                <a:latin typeface="Cabin" panose="020B0803050202020004" pitchFamily="34" charset="0"/>
              </a:rPr>
              <a:t>Organisation</a:t>
            </a:r>
            <a:r>
              <a:rPr lang="fr-FR" sz="1700" dirty="0" smtClean="0">
                <a:latin typeface="Cabin" panose="020B0803050202020004" pitchFamily="34" charset="0"/>
              </a:rPr>
              <a:t> : Aurélie </a:t>
            </a:r>
            <a:r>
              <a:rPr lang="fr-FR" sz="1700" dirty="0" err="1" smtClean="0">
                <a:latin typeface="Cabin" panose="020B0803050202020004" pitchFamily="34" charset="0"/>
              </a:rPr>
              <a:t>Arnaudon</a:t>
            </a:r>
            <a:r>
              <a:rPr lang="fr-FR" sz="1700" dirty="0" smtClean="0">
                <a:latin typeface="Cabin" panose="020B0803050202020004" pitchFamily="34" charset="0"/>
              </a:rPr>
              <a:t> et Rémi Perez; </a:t>
            </a:r>
            <a:r>
              <a:rPr lang="fr-FR" sz="1700" u="sng" dirty="0" smtClean="0">
                <a:latin typeface="Cabin" panose="020B0803050202020004" pitchFamily="34" charset="0"/>
              </a:rPr>
              <a:t>Planning</a:t>
            </a:r>
            <a:r>
              <a:rPr lang="fr-FR" sz="1700" dirty="0" smtClean="0">
                <a:latin typeface="Cabin" panose="020B0803050202020004" pitchFamily="34" charset="0"/>
              </a:rPr>
              <a:t> : Mathieu Jeanneret</a:t>
            </a:r>
          </a:p>
          <a:p>
            <a:pPr marL="457200" lvl="2" indent="0">
              <a:buNone/>
            </a:pPr>
            <a:endParaRPr lang="fr-FR" sz="1900" dirty="0" smtClean="0">
              <a:latin typeface="Cabin" panose="020B0803050202020004" pitchFamily="34" charset="0"/>
            </a:endParaRPr>
          </a:p>
          <a:p>
            <a:pPr marL="176213" lvl="2" indent="-176213"/>
            <a:r>
              <a:rPr lang="fr-FR" sz="2200" dirty="0" smtClean="0">
                <a:latin typeface="Cabin" panose="020B0803050202020004" pitchFamily="34" charset="0"/>
              </a:rPr>
              <a:t>Comment nous contacter</a:t>
            </a:r>
          </a:p>
          <a:p>
            <a:pPr marL="715963" lvl="3" indent="-258763"/>
            <a:r>
              <a:rPr lang="fr-FR" sz="1700" dirty="0" smtClean="0">
                <a:latin typeface="Cabin" panose="020B0803050202020004" pitchFamily="34" charset="0"/>
              </a:rPr>
              <a:t>Site Internet</a:t>
            </a:r>
          </a:p>
          <a:p>
            <a:pPr marL="715963" lvl="3" indent="-258763"/>
            <a:r>
              <a:rPr lang="fr-FR" sz="1700" dirty="0" smtClean="0">
                <a:latin typeface="Cabin" panose="020B0803050202020004" pitchFamily="34" charset="0"/>
              </a:rPr>
              <a:t>Facebook</a:t>
            </a:r>
          </a:p>
          <a:p>
            <a:pPr marL="715963" lvl="3" indent="-258763"/>
            <a:r>
              <a:rPr lang="fr-FR" sz="1700" dirty="0" smtClean="0">
                <a:latin typeface="Cabin" panose="020B0803050202020004" pitchFamily="34" charset="0"/>
              </a:rPr>
              <a:t>Mail : soudesecoles.eyzinpinet@orange.fr</a:t>
            </a:r>
            <a:endParaRPr lang="fr-FR" sz="1700" dirty="0">
              <a:latin typeface="Cabin" panose="020B0803050202020004" pitchFamily="34" charset="0"/>
            </a:endParaRPr>
          </a:p>
          <a:p>
            <a:pPr marL="0" lvl="1" indent="457200"/>
            <a:endParaRPr lang="fr-FR" dirty="0" smtClean="0"/>
          </a:p>
          <a:p>
            <a:pPr marL="457200" lvl="1" indent="0">
              <a:buNone/>
            </a:pPr>
            <a:endParaRPr lang="fr-FR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93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033987"/>
            <a:ext cx="10515600" cy="466841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Manifestations (1/3)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500828"/>
            <a:ext cx="10515600" cy="4357172"/>
          </a:xfrm>
        </p:spPr>
        <p:txBody>
          <a:bodyPr>
            <a:noAutofit/>
          </a:bodyPr>
          <a:lstStyle/>
          <a:p>
            <a:r>
              <a:rPr lang="fr-FR" sz="1400" dirty="0" smtClean="0">
                <a:latin typeface="Cabin" panose="020B0803050202020004" pitchFamily="34" charset="0"/>
              </a:rPr>
              <a:t>Vente de sapins</a:t>
            </a:r>
          </a:p>
          <a:p>
            <a:pPr marL="804863" lvl="1" indent="-347663">
              <a:buFont typeface="Wingdings" panose="05000000000000000000" pitchFamily="2" charset="2"/>
              <a:buChar char="Ø"/>
            </a:pPr>
            <a:r>
              <a:rPr lang="fr-FR" sz="1400" dirty="0">
                <a:latin typeface="Cabin" panose="020B0803050202020004" pitchFamily="34" charset="0"/>
              </a:rPr>
              <a:t> </a:t>
            </a:r>
            <a:r>
              <a:rPr lang="fr-FR" sz="1400" dirty="0" smtClean="0">
                <a:latin typeface="Cabin" panose="020B0803050202020004" pitchFamily="34" charset="0"/>
              </a:rPr>
              <a:t>Samedi 8 Décembre de 10h30 à 12h</a:t>
            </a:r>
          </a:p>
          <a:p>
            <a:pPr marL="804863" lvl="1" indent="-347663">
              <a:buFont typeface="Wingdings" panose="05000000000000000000" pitchFamily="2" charset="2"/>
              <a:buChar char="Ø"/>
            </a:pPr>
            <a:r>
              <a:rPr lang="fr-FR" sz="1400" dirty="0">
                <a:latin typeface="Cabin" panose="020B0803050202020004" pitchFamily="34" charset="0"/>
              </a:rPr>
              <a:t> </a:t>
            </a:r>
            <a:r>
              <a:rPr lang="fr-FR" sz="1400" dirty="0" smtClean="0">
                <a:latin typeface="Cabin" panose="020B0803050202020004" pitchFamily="34" charset="0"/>
              </a:rPr>
              <a:t>Prévoir une taille supplémentaire</a:t>
            </a:r>
          </a:p>
          <a:p>
            <a:pPr lvl="1">
              <a:buFont typeface="Symbol" panose="05050102010706020507" pitchFamily="18" charset="2"/>
              <a:buChar char="Þ"/>
            </a:pPr>
            <a:endParaRPr lang="fr-FR" sz="1400" dirty="0" smtClean="0">
              <a:latin typeface="Cabin" panose="020B0803050202020004" pitchFamily="34" charset="0"/>
            </a:endParaRPr>
          </a:p>
          <a:p>
            <a:pPr marL="265113" lvl="1" indent="-265113"/>
            <a:r>
              <a:rPr lang="fr-FR" sz="1400" dirty="0" smtClean="0">
                <a:latin typeface="Cabin" panose="020B0803050202020004" pitchFamily="34" charset="0"/>
              </a:rPr>
              <a:t>Noël</a:t>
            </a:r>
          </a:p>
          <a:p>
            <a:pPr marL="539750" lvl="1" indent="-274638">
              <a:buFont typeface="Wingdings" panose="05000000000000000000" pitchFamily="2" charset="2"/>
              <a:buChar char="ü"/>
            </a:pPr>
            <a:r>
              <a:rPr lang="fr-FR" sz="1400" dirty="0" smtClean="0">
                <a:latin typeface="Cabin" panose="020B0803050202020004" pitchFamily="34" charset="0"/>
              </a:rPr>
              <a:t>Spectacle</a:t>
            </a: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sz="1400" dirty="0" smtClean="0">
                <a:latin typeface="Cabin" panose="020B0803050202020004" pitchFamily="34" charset="0"/>
              </a:rPr>
              <a:t>Spectacle 2017 apprécié par les enfants</a:t>
            </a: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sz="1400" dirty="0">
                <a:latin typeface="Cabin" panose="020B0803050202020004" pitchFamily="34" charset="0"/>
              </a:rPr>
              <a:t>D</a:t>
            </a:r>
            <a:r>
              <a:rPr lang="fr-FR" sz="1400" dirty="0" smtClean="0">
                <a:latin typeface="Cabin" panose="020B0803050202020004" pitchFamily="34" charset="0"/>
              </a:rPr>
              <a:t>emande d’avancer le spectacle d’une semaine et de le programmer à 19h30 (ouverture des portes à 19h) pour pouvoir vendre de quoi manger à la buvette</a:t>
            </a: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sz="1400" dirty="0" smtClean="0">
                <a:latin typeface="Cabin" panose="020B0803050202020004" pitchFamily="34" charset="0"/>
              </a:rPr>
              <a:t>Spectacle 2018 : Le Père Noël a perdu la boule – 14/12 de 19h30 à 20h20</a:t>
            </a: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sz="1400" dirty="0" smtClean="0">
                <a:latin typeface="Cabin" panose="020B0803050202020004" pitchFamily="34" charset="0"/>
              </a:rPr>
              <a:t>Pause photo Père Noël 20h30/20h45 puis tombola</a:t>
            </a:r>
          </a:p>
          <a:p>
            <a:pPr marL="457200" lvl="2" indent="0">
              <a:buNone/>
            </a:pPr>
            <a:endParaRPr lang="fr-FR" sz="1400" dirty="0" smtClean="0">
              <a:latin typeface="Cabin" panose="020B0803050202020004" pitchFamily="34" charset="0"/>
            </a:endParaRPr>
          </a:p>
          <a:p>
            <a:pPr marL="608012" lvl="2" indent="-342900">
              <a:buFont typeface="Wingdings" panose="05000000000000000000" pitchFamily="2" charset="2"/>
              <a:buChar char="ü"/>
            </a:pPr>
            <a:r>
              <a:rPr lang="fr-FR" sz="1400" dirty="0" smtClean="0">
                <a:latin typeface="Cabin" panose="020B0803050202020004" pitchFamily="34" charset="0"/>
              </a:rPr>
              <a:t>Tombola</a:t>
            </a:r>
          </a:p>
          <a:p>
            <a:pPr marL="804863" lvl="2" indent="-352425">
              <a:buFont typeface="Wingdings" panose="05000000000000000000" pitchFamily="2" charset="2"/>
              <a:buChar char="Ø"/>
            </a:pPr>
            <a:r>
              <a:rPr lang="fr-FR" sz="1400" dirty="0" smtClean="0">
                <a:latin typeface="Cabin" panose="020B0803050202020004" pitchFamily="34" charset="0"/>
              </a:rPr>
              <a:t>Demande de distribuer les carnets plus tôt (vacances d’Octobre)</a:t>
            </a:r>
          </a:p>
          <a:p>
            <a:pPr marL="804863" lvl="2" indent="-352425">
              <a:buFont typeface="Wingdings" panose="05000000000000000000" pitchFamily="2" charset="2"/>
              <a:buChar char="Ø"/>
            </a:pPr>
            <a:r>
              <a:rPr lang="fr-FR" sz="1400" dirty="0" smtClean="0">
                <a:latin typeface="Cabin" panose="020B0803050202020004" pitchFamily="34" charset="0"/>
              </a:rPr>
              <a:t>Demander aux parents de rendre les tickets s’ils ne veulent pas les vendre (boîte aux lettres du Sou)</a:t>
            </a:r>
          </a:p>
          <a:p>
            <a:pPr marL="804863" lvl="2" indent="-352425">
              <a:buFont typeface="Wingdings" panose="05000000000000000000" pitchFamily="2" charset="2"/>
              <a:buChar char="Ø"/>
            </a:pPr>
            <a:r>
              <a:rPr lang="fr-FR" sz="1400" dirty="0" smtClean="0">
                <a:latin typeface="Cabin" panose="020B0803050202020004" pitchFamily="34" charset="0"/>
              </a:rPr>
              <a:t>Faire la demande via l’adresse mail du Sou pour les parents qui souhaitent des carnets supplémentaires</a:t>
            </a:r>
            <a:endParaRPr lang="fr-FR" sz="1400" dirty="0">
              <a:latin typeface="Cabin" panose="020B08030502020200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47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033988"/>
            <a:ext cx="10515600" cy="604359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Manifestations (2/3)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827964"/>
            <a:ext cx="10515600" cy="3635565"/>
          </a:xfrm>
        </p:spPr>
        <p:txBody>
          <a:bodyPr>
            <a:normAutofit lnSpcReduction="10000"/>
          </a:bodyPr>
          <a:lstStyle/>
          <a:p>
            <a:r>
              <a:rPr lang="fr-FR" sz="2600" dirty="0" smtClean="0">
                <a:latin typeface="Cabin" panose="020B0803050202020004" pitchFamily="34" charset="0"/>
              </a:rPr>
              <a:t>Loto</a:t>
            </a:r>
          </a:p>
          <a:p>
            <a:pPr marL="804863" lvl="1" indent="-347663">
              <a:buFont typeface="Wingdings" panose="05000000000000000000" pitchFamily="2" charset="2"/>
              <a:buChar char="Ø"/>
            </a:pPr>
            <a:r>
              <a:rPr lang="fr-FR" sz="2100" dirty="0" smtClean="0">
                <a:latin typeface="Cabin" panose="020B0803050202020004" pitchFamily="34" charset="0"/>
              </a:rPr>
              <a:t>Très bonne participation !</a:t>
            </a:r>
          </a:p>
          <a:p>
            <a:pPr marL="804863" lvl="1" indent="-347663">
              <a:buFont typeface="Wingdings" panose="05000000000000000000" pitchFamily="2" charset="2"/>
              <a:buChar char="Ø"/>
            </a:pPr>
            <a:r>
              <a:rPr lang="fr-FR" sz="2100" dirty="0" smtClean="0">
                <a:latin typeface="Cabin" panose="020B0803050202020004" pitchFamily="34" charset="0"/>
              </a:rPr>
              <a:t>Se renseigner pour mettre en vente des jetons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dirty="0">
              <a:latin typeface="Cabin" panose="020B0803050202020004" pitchFamily="34" charset="0"/>
            </a:endParaRPr>
          </a:p>
          <a:p>
            <a:pPr marL="265113" lvl="1" indent="-265113"/>
            <a:r>
              <a:rPr lang="fr-FR" sz="2600" dirty="0" smtClean="0">
                <a:latin typeface="Cabin" panose="020B0803050202020004" pitchFamily="34" charset="0"/>
              </a:rPr>
              <a:t>Marche nocturne</a:t>
            </a: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dirty="0" smtClean="0">
                <a:latin typeface="Cabin" panose="020B0803050202020004" pitchFamily="34" charset="0"/>
              </a:rPr>
              <a:t>Près de 500 marcheurs ou </a:t>
            </a:r>
            <a:r>
              <a:rPr lang="fr-FR" dirty="0" err="1" smtClean="0">
                <a:latin typeface="Cabin" panose="020B0803050202020004" pitchFamily="34" charset="0"/>
              </a:rPr>
              <a:t>traileurs</a:t>
            </a:r>
            <a:r>
              <a:rPr lang="fr-FR" dirty="0" smtClean="0">
                <a:latin typeface="Cabin" panose="020B0803050202020004" pitchFamily="34" charset="0"/>
              </a:rPr>
              <a:t> ont répondu présents à la marche nocturne</a:t>
            </a: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dirty="0" smtClean="0">
                <a:latin typeface="Cabin" panose="020B0803050202020004" pitchFamily="34" charset="0"/>
              </a:rPr>
              <a:t>Petite pause près de l’espace naturel des orchidées avec Vincent </a:t>
            </a:r>
            <a:r>
              <a:rPr lang="fr-FR" dirty="0" err="1" smtClean="0">
                <a:latin typeface="Cabin" panose="020B0803050202020004" pitchFamily="34" charset="0"/>
              </a:rPr>
              <a:t>Breuzard</a:t>
            </a:r>
            <a:endParaRPr lang="fr-FR" dirty="0" smtClean="0">
              <a:latin typeface="Cabin" panose="020B0803050202020004" pitchFamily="34" charset="0"/>
            </a:endParaRP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dirty="0" smtClean="0">
                <a:latin typeface="Cabin" panose="020B0803050202020004" pitchFamily="34" charset="0"/>
              </a:rPr>
              <a:t>Le ravitaillement des parcours 14 et 19km a été très apprécié ainsi que la délicieuse gratinée</a:t>
            </a: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dirty="0" smtClean="0">
                <a:latin typeface="Cabin" panose="020B0803050202020004" pitchFamily="34" charset="0"/>
              </a:rPr>
              <a:t>Nouveau parcours 6km approuvé</a:t>
            </a: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dirty="0" smtClean="0">
                <a:latin typeface="Cabin" panose="020B0803050202020004" pitchFamily="34" charset="0"/>
              </a:rPr>
              <a:t>Pour 2019 : nouveaux parcours 14 et 19km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99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033988"/>
            <a:ext cx="10515600" cy="644086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Manifestations (3/3)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725992"/>
            <a:ext cx="10515600" cy="3918964"/>
          </a:xfrm>
        </p:spPr>
        <p:txBody>
          <a:bodyPr>
            <a:normAutofit/>
          </a:bodyPr>
          <a:lstStyle/>
          <a:p>
            <a:pPr marL="342900" lvl="2" indent="-342900"/>
            <a:r>
              <a:rPr lang="fr-FR" sz="2400" dirty="0">
                <a:latin typeface="Cabin" panose="020B0803050202020004" pitchFamily="34" charset="0"/>
              </a:rPr>
              <a:t>Kermesse</a:t>
            </a:r>
            <a:endParaRPr lang="fr-FR" sz="2600" dirty="0">
              <a:latin typeface="Cabin" panose="020B0803050202020004" pitchFamily="34" charset="0"/>
            </a:endParaRPr>
          </a:p>
          <a:p>
            <a:pPr marL="800100" lvl="3" indent="-342900">
              <a:buFont typeface="Wingdings" panose="05000000000000000000" pitchFamily="2" charset="2"/>
              <a:buChar char="Ø"/>
            </a:pPr>
            <a:r>
              <a:rPr lang="fr-FR" sz="2000" dirty="0">
                <a:latin typeface="Cabin" panose="020B0803050202020004" pitchFamily="34" charset="0"/>
              </a:rPr>
              <a:t>Très bonne participation</a:t>
            </a:r>
          </a:p>
          <a:p>
            <a:pPr marL="800100" lvl="3" indent="-342900">
              <a:buFont typeface="Wingdings" panose="05000000000000000000" pitchFamily="2" charset="2"/>
              <a:buChar char="Ø"/>
            </a:pPr>
            <a:r>
              <a:rPr lang="fr-FR" sz="2000" dirty="0">
                <a:latin typeface="Cabin" panose="020B0803050202020004" pitchFamily="34" charset="0"/>
              </a:rPr>
              <a:t>Se renseigner pour structures gonflables</a:t>
            </a:r>
          </a:p>
          <a:p>
            <a:pPr marL="800100" lvl="3" indent="-342900">
              <a:buFont typeface="Wingdings" panose="05000000000000000000" pitchFamily="2" charset="2"/>
              <a:buChar char="Ø"/>
            </a:pPr>
            <a:r>
              <a:rPr lang="fr-FR" sz="2000" dirty="0">
                <a:latin typeface="Cabin" panose="020B0803050202020004" pitchFamily="34" charset="0"/>
              </a:rPr>
              <a:t>Réfléchir pour lots (seulement pêche à la ligne ou bonbons – pour les autres, un seul lot)</a:t>
            </a:r>
          </a:p>
          <a:p>
            <a:pPr marL="800100" lvl="3" indent="-342900">
              <a:buFont typeface="Wingdings" panose="05000000000000000000" pitchFamily="2" charset="2"/>
              <a:buChar char="Ø"/>
            </a:pPr>
            <a:r>
              <a:rPr lang="fr-FR" sz="2000" dirty="0">
                <a:latin typeface="Cabin" panose="020B0803050202020004" pitchFamily="34" charset="0"/>
              </a:rPr>
              <a:t>A voir si la kermesse est </a:t>
            </a:r>
            <a:r>
              <a:rPr lang="fr-FR" sz="2000" dirty="0" smtClean="0">
                <a:latin typeface="Cabin" panose="020B0803050202020004" pitchFamily="34" charset="0"/>
              </a:rPr>
              <a:t>reconduite</a:t>
            </a:r>
          </a:p>
          <a:p>
            <a:pPr marL="457200" lvl="3" indent="0">
              <a:buNone/>
            </a:pPr>
            <a:endParaRPr lang="fr-FR" dirty="0">
              <a:latin typeface="Cabin" panose="020B0803050202020004" pitchFamily="34" charset="0"/>
            </a:endParaRPr>
          </a:p>
          <a:p>
            <a:r>
              <a:rPr lang="fr-FR" sz="2400" dirty="0" smtClean="0">
                <a:latin typeface="Cabin" panose="020B0803050202020004" pitchFamily="34" charset="0"/>
              </a:rPr>
              <a:t>Vide-grenier</a:t>
            </a:r>
            <a:endParaRPr lang="fr-FR" dirty="0" smtClean="0">
              <a:latin typeface="Cabin" panose="020B08030502020200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 smtClean="0">
                <a:latin typeface="Cabin" panose="020B0803050202020004" pitchFamily="34" charset="0"/>
              </a:rPr>
              <a:t> Météo au top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>
                <a:latin typeface="Cabin" panose="020B0803050202020004" pitchFamily="34" charset="0"/>
              </a:rPr>
              <a:t> </a:t>
            </a:r>
            <a:r>
              <a:rPr lang="fr-FR" sz="2000" dirty="0" smtClean="0">
                <a:latin typeface="Cabin" panose="020B0803050202020004" pitchFamily="34" charset="0"/>
              </a:rPr>
              <a:t>200 exposants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>
                <a:latin typeface="Cabin" panose="020B0803050202020004" pitchFamily="34" charset="0"/>
              </a:rPr>
              <a:t> </a:t>
            </a:r>
            <a:r>
              <a:rPr lang="fr-FR" sz="2000" dirty="0" smtClean="0">
                <a:latin typeface="Cabin" panose="020B0803050202020004" pitchFamily="34" charset="0"/>
              </a:rPr>
              <a:t>Logistique au top !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>
                <a:latin typeface="Cabin" panose="020B0803050202020004" pitchFamily="34" charset="0"/>
              </a:rPr>
              <a:t> </a:t>
            </a:r>
            <a:r>
              <a:rPr lang="fr-FR" sz="2000" dirty="0" smtClean="0">
                <a:latin typeface="Cabin" panose="020B0803050202020004" pitchFamily="34" charset="0"/>
              </a:rPr>
              <a:t>Réservations en constante augmentation</a:t>
            </a:r>
            <a:endParaRPr lang="fr-FR" sz="2000" dirty="0">
              <a:latin typeface="Cabin" panose="020B08030502020200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57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060155"/>
            <a:ext cx="10515600" cy="655102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Bilan financier 2017-2018 (1/2)</a:t>
            </a:r>
            <a:endParaRPr lang="fr-FR" dirty="0">
              <a:latin typeface="Cabin" panose="020B08030502020200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859182"/>
              </p:ext>
            </p:extLst>
          </p:nvPr>
        </p:nvGraphicFramePr>
        <p:xfrm>
          <a:off x="473724" y="3316076"/>
          <a:ext cx="11237206" cy="3287161"/>
        </p:xfrm>
        <a:graphic>
          <a:graphicData uri="http://schemas.openxmlformats.org/drawingml/2006/table">
            <a:tbl>
              <a:tblPr/>
              <a:tblGrid>
                <a:gridCol w="2600219"/>
                <a:gridCol w="1642244"/>
                <a:gridCol w="1642244"/>
                <a:gridCol w="1642244"/>
                <a:gridCol w="1784166"/>
                <a:gridCol w="1926089"/>
              </a:tblGrid>
              <a:tr h="483718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Financements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Dépenses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 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 Financement n-1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Financement n-2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373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Subvention Maternelle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             1 250,00 €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             4 866,74 €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                4 138,30 €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                   3 701,20 €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6373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Activités Maternelle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             3 616,74 €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26373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Subvention Elémentaire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             1 500,00 €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             7 682,00 €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                6 815,00 €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                   5 603,43 €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7951"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Activités Elémentaire (journaux inclus)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             6 182,00 €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26373"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12 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548,74 €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10 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953,30 €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9 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304,03 €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473724" y="2831335"/>
            <a:ext cx="11237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Cabin" panose="020B0803050202020004" pitchFamily="34" charset="0"/>
              </a:rPr>
              <a:t>Financements : subventions et activités </a:t>
            </a:r>
            <a:endParaRPr lang="fr-FR" dirty="0">
              <a:latin typeface="Cabin" panose="020B0803050202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13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033988"/>
            <a:ext cx="10515600" cy="591736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Bilan financier 2017-2018 (2/2)</a:t>
            </a:r>
            <a:endParaRPr lang="fr-FR" dirty="0">
              <a:latin typeface="Cabin" panose="020B0803050202020004" pitchFamily="34" charset="0"/>
            </a:endParaRP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1586904"/>
              </p:ext>
            </p:extLst>
          </p:nvPr>
        </p:nvGraphicFramePr>
        <p:xfrm>
          <a:off x="639897" y="2912167"/>
          <a:ext cx="11148152" cy="4149644"/>
        </p:xfrm>
        <a:graphic>
          <a:graphicData uri="http://schemas.openxmlformats.org/drawingml/2006/table">
            <a:tbl>
              <a:tblPr/>
              <a:tblGrid>
                <a:gridCol w="1726231"/>
                <a:gridCol w="1090251"/>
                <a:gridCol w="1090251"/>
                <a:gridCol w="1090251"/>
                <a:gridCol w="1184471"/>
                <a:gridCol w="1278689"/>
                <a:gridCol w="1036411"/>
                <a:gridCol w="1036411"/>
                <a:gridCol w="807593"/>
                <a:gridCol w="807593"/>
              </a:tblGrid>
              <a:tr h="401683"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Quand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 Dépenses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 Recettes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 Bénéfices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Bénéfices n-1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Bénéfices n-2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710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VIDE GRENIER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sept-18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538DD5"/>
                          </a:solidFill>
                          <a:effectLst/>
                          <a:latin typeface="Cabin" panose="020B0803050202020004" pitchFamily="34" charset="0"/>
                        </a:rPr>
                        <a:t>4 </a:t>
                      </a:r>
                      <a:r>
                        <a:rPr lang="fr-FR" sz="1100" b="0" i="0" u="none" strike="noStrike" dirty="0">
                          <a:solidFill>
                            <a:srgbClr val="538DD5"/>
                          </a:solidFill>
                          <a:effectLst/>
                          <a:latin typeface="Cabin" panose="020B0803050202020004" pitchFamily="34" charset="0"/>
                        </a:rPr>
                        <a:t>520,45 €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538DD5"/>
                          </a:solidFill>
                          <a:effectLst/>
                          <a:latin typeface="Cabin" panose="020B0803050202020004" pitchFamily="34" charset="0"/>
                        </a:rPr>
                        <a:t>9 </a:t>
                      </a:r>
                      <a:r>
                        <a:rPr lang="fr-FR" sz="1100" b="0" i="0" u="none" strike="noStrike" dirty="0">
                          <a:solidFill>
                            <a:srgbClr val="538DD5"/>
                          </a:solidFill>
                          <a:effectLst/>
                          <a:latin typeface="Cabin" panose="020B0803050202020004" pitchFamily="34" charset="0"/>
                        </a:rPr>
                        <a:t>486,02 €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538DD5"/>
                          </a:solidFill>
                          <a:effectLst/>
                          <a:latin typeface="Cabin" panose="020B0803050202020004" pitchFamily="34" charset="0"/>
                        </a:rPr>
                        <a:t>4 </a:t>
                      </a:r>
                      <a:r>
                        <a:rPr lang="fr-FR" sz="1100" b="0" i="0" u="none" strike="noStrike" dirty="0">
                          <a:solidFill>
                            <a:srgbClr val="538DD5"/>
                          </a:solidFill>
                          <a:effectLst/>
                          <a:latin typeface="Cabin" panose="020B0803050202020004" pitchFamily="34" charset="0"/>
                        </a:rPr>
                        <a:t>965,57 €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538DD5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538DD5"/>
                          </a:solidFill>
                          <a:effectLst/>
                          <a:latin typeface="Cabin" panose="020B0803050202020004" pitchFamily="34" charset="0"/>
                        </a:rPr>
                        <a:t>2 </a:t>
                      </a:r>
                      <a:r>
                        <a:rPr lang="fr-FR" sz="1100" b="0" i="0" u="none" strike="noStrike" dirty="0">
                          <a:solidFill>
                            <a:srgbClr val="538DD5"/>
                          </a:solidFill>
                          <a:effectLst/>
                          <a:latin typeface="Cabin" panose="020B0803050202020004" pitchFamily="34" charset="0"/>
                        </a:rPr>
                        <a:t>903,89 €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538DD5"/>
                          </a:solidFill>
                          <a:effectLst/>
                          <a:latin typeface="Cabin" panose="020B0803050202020004" pitchFamily="34" charset="0"/>
                        </a:rPr>
                        <a:t>786,37 </a:t>
                      </a:r>
                      <a:r>
                        <a:rPr lang="fr-FR" sz="1100" b="0" i="0" u="none" strike="noStrike" dirty="0">
                          <a:solidFill>
                            <a:srgbClr val="538DD5"/>
                          </a:solidFill>
                          <a:effectLst/>
                          <a:latin typeface="Cabin" panose="020B0803050202020004" pitchFamily="34" charset="0"/>
                        </a:rPr>
                        <a:t>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710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VENTE SAPINS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déc-17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E26B0A"/>
                          </a:solidFill>
                          <a:effectLst/>
                          <a:latin typeface="Cabin" panose="020B0803050202020004" pitchFamily="34" charset="0"/>
                        </a:rPr>
                        <a:t>1 </a:t>
                      </a:r>
                      <a:r>
                        <a:rPr lang="fr-FR" sz="1100" b="0" i="0" u="none" strike="noStrike" dirty="0">
                          <a:solidFill>
                            <a:srgbClr val="E26B0A"/>
                          </a:solidFill>
                          <a:effectLst/>
                          <a:latin typeface="Cabin" panose="020B0803050202020004" pitchFamily="34" charset="0"/>
                        </a:rPr>
                        <a:t>443,00 €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E26B0A"/>
                          </a:solidFill>
                          <a:effectLst/>
                          <a:latin typeface="Cabin" panose="020B0803050202020004" pitchFamily="34" charset="0"/>
                        </a:rPr>
                        <a:t>1 </a:t>
                      </a:r>
                      <a:r>
                        <a:rPr lang="fr-FR" sz="1100" b="0" i="0" u="none" strike="noStrike" dirty="0">
                          <a:solidFill>
                            <a:srgbClr val="E26B0A"/>
                          </a:solidFill>
                          <a:effectLst/>
                          <a:latin typeface="Cabin" panose="020B0803050202020004" pitchFamily="34" charset="0"/>
                        </a:rPr>
                        <a:t>804,00 €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E26B0A"/>
                          </a:solidFill>
                          <a:effectLst/>
                          <a:latin typeface="Cabin" panose="020B0803050202020004" pitchFamily="34" charset="0"/>
                        </a:rPr>
                        <a:t>361,00 </a:t>
                      </a:r>
                      <a:r>
                        <a:rPr lang="fr-FR" sz="1100" b="0" i="0" u="none" strike="noStrike" dirty="0">
                          <a:solidFill>
                            <a:srgbClr val="E26B0A"/>
                          </a:solidFill>
                          <a:effectLst/>
                          <a:latin typeface="Cabin" panose="020B0803050202020004" pitchFamily="34" charset="0"/>
                        </a:rPr>
                        <a:t>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E26B0A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E26B0A"/>
                          </a:solidFill>
                          <a:effectLst/>
                          <a:latin typeface="Cabin" panose="020B0803050202020004" pitchFamily="34" charset="0"/>
                        </a:rPr>
                        <a:t> </a:t>
                      </a:r>
                      <a:r>
                        <a:rPr lang="fr-FR" sz="1100" b="0" i="0" u="none" strike="noStrike" dirty="0" smtClean="0">
                          <a:solidFill>
                            <a:srgbClr val="E26B0A"/>
                          </a:solidFill>
                          <a:effectLst/>
                          <a:latin typeface="Cabin" panose="020B0803050202020004" pitchFamily="34" charset="0"/>
                        </a:rPr>
                        <a:t>489,50 </a:t>
                      </a:r>
                      <a:r>
                        <a:rPr lang="fr-FR" sz="1100" b="0" i="0" u="none" strike="noStrike" dirty="0">
                          <a:solidFill>
                            <a:srgbClr val="E26B0A"/>
                          </a:solidFill>
                          <a:effectLst/>
                          <a:latin typeface="Cabin" panose="020B0803050202020004" pitchFamily="34" charset="0"/>
                        </a:rPr>
                        <a:t>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E26B0A"/>
                          </a:solidFill>
                          <a:effectLst/>
                          <a:latin typeface="Cabin" panose="020B0803050202020004" pitchFamily="34" charset="0"/>
                        </a:rPr>
                        <a:t>298,00 </a:t>
                      </a:r>
                      <a:r>
                        <a:rPr lang="fr-FR" sz="1100" b="0" i="0" u="none" strike="noStrike" dirty="0">
                          <a:solidFill>
                            <a:srgbClr val="E26B0A"/>
                          </a:solidFill>
                          <a:effectLst/>
                          <a:latin typeface="Cabin" panose="020B0803050202020004" pitchFamily="34" charset="0"/>
                        </a:rPr>
                        <a:t>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710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ARBRE DE NOEL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déc-17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4F6228"/>
                          </a:solidFill>
                          <a:effectLst/>
                          <a:latin typeface="Cabin" panose="020B0803050202020004" pitchFamily="34" charset="0"/>
                        </a:rPr>
                        <a:t>2 </a:t>
                      </a:r>
                      <a:r>
                        <a:rPr lang="fr-FR" sz="1100" b="0" i="0" u="none" strike="noStrike" dirty="0">
                          <a:solidFill>
                            <a:srgbClr val="4F6228"/>
                          </a:solidFill>
                          <a:effectLst/>
                          <a:latin typeface="Cabin" panose="020B0803050202020004" pitchFamily="34" charset="0"/>
                        </a:rPr>
                        <a:t>031,42 €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4F6228"/>
                          </a:solidFill>
                          <a:effectLst/>
                          <a:latin typeface="Cabin" panose="020B0803050202020004" pitchFamily="34" charset="0"/>
                        </a:rPr>
                        <a:t>3 </a:t>
                      </a:r>
                      <a:r>
                        <a:rPr lang="fr-FR" sz="1100" b="0" i="0" u="none" strike="noStrike" dirty="0">
                          <a:solidFill>
                            <a:srgbClr val="4F6228"/>
                          </a:solidFill>
                          <a:effectLst/>
                          <a:latin typeface="Cabin" panose="020B0803050202020004" pitchFamily="34" charset="0"/>
                        </a:rPr>
                        <a:t>451,80 €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4F6228"/>
                          </a:solidFill>
                          <a:effectLst/>
                          <a:latin typeface="Cabin" panose="020B0803050202020004" pitchFamily="34" charset="0"/>
                        </a:rPr>
                        <a:t>1 </a:t>
                      </a:r>
                      <a:r>
                        <a:rPr lang="fr-FR" sz="1100" b="0" i="0" u="none" strike="noStrike" dirty="0">
                          <a:solidFill>
                            <a:srgbClr val="4F6228"/>
                          </a:solidFill>
                          <a:effectLst/>
                          <a:latin typeface="Cabin" panose="020B0803050202020004" pitchFamily="34" charset="0"/>
                        </a:rPr>
                        <a:t>420,38 €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4F6228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4F6228"/>
                          </a:solidFill>
                          <a:effectLst/>
                          <a:latin typeface="Cabin" panose="020B0803050202020004" pitchFamily="34" charset="0"/>
                        </a:rPr>
                        <a:t>1 </a:t>
                      </a:r>
                      <a:r>
                        <a:rPr lang="fr-FR" sz="1100" b="0" i="0" u="none" strike="noStrike" dirty="0">
                          <a:solidFill>
                            <a:srgbClr val="4F6228"/>
                          </a:solidFill>
                          <a:effectLst/>
                          <a:latin typeface="Cabin" panose="020B0803050202020004" pitchFamily="34" charset="0"/>
                        </a:rPr>
                        <a:t>903,50 €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4F6228"/>
                          </a:solidFill>
                          <a:effectLst/>
                          <a:latin typeface="Cabin" panose="020B0803050202020004" pitchFamily="34" charset="0"/>
                        </a:rPr>
                        <a:t>730,02 </a:t>
                      </a:r>
                      <a:r>
                        <a:rPr lang="fr-FR" sz="1100" b="0" i="0" u="none" strike="noStrike" dirty="0">
                          <a:solidFill>
                            <a:srgbClr val="4F6228"/>
                          </a:solidFill>
                          <a:effectLst/>
                          <a:latin typeface="Cabin" panose="020B0803050202020004" pitchFamily="34" charset="0"/>
                        </a:rPr>
                        <a:t>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710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LOTO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mars-18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60497A"/>
                          </a:solidFill>
                          <a:effectLst/>
                          <a:latin typeface="Cabin" panose="020B0803050202020004" pitchFamily="34" charset="0"/>
                        </a:rPr>
                        <a:t>2 </a:t>
                      </a:r>
                      <a:r>
                        <a:rPr lang="fr-FR" sz="1100" b="0" i="0" u="none" strike="noStrike" dirty="0">
                          <a:solidFill>
                            <a:srgbClr val="60497A"/>
                          </a:solidFill>
                          <a:effectLst/>
                          <a:latin typeface="Cabin" panose="020B0803050202020004" pitchFamily="34" charset="0"/>
                        </a:rPr>
                        <a:t>327,78 €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60497A"/>
                          </a:solidFill>
                          <a:effectLst/>
                          <a:latin typeface="Cabin" panose="020B0803050202020004" pitchFamily="34" charset="0"/>
                        </a:rPr>
                        <a:t>3 </a:t>
                      </a:r>
                      <a:r>
                        <a:rPr lang="fr-FR" sz="1100" b="0" i="0" u="none" strike="noStrike" dirty="0">
                          <a:solidFill>
                            <a:srgbClr val="60497A"/>
                          </a:solidFill>
                          <a:effectLst/>
                          <a:latin typeface="Cabin" panose="020B0803050202020004" pitchFamily="34" charset="0"/>
                        </a:rPr>
                        <a:t>825,74 €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60497A"/>
                          </a:solidFill>
                          <a:effectLst/>
                          <a:latin typeface="Cabin" panose="020B0803050202020004" pitchFamily="34" charset="0"/>
                        </a:rPr>
                        <a:t>1 </a:t>
                      </a:r>
                      <a:r>
                        <a:rPr lang="fr-FR" sz="1100" b="0" i="0" u="none" strike="noStrike" dirty="0">
                          <a:solidFill>
                            <a:srgbClr val="60497A"/>
                          </a:solidFill>
                          <a:effectLst/>
                          <a:latin typeface="Cabin" panose="020B0803050202020004" pitchFamily="34" charset="0"/>
                        </a:rPr>
                        <a:t>497,96 €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60497A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60497A"/>
                          </a:solidFill>
                          <a:effectLst/>
                          <a:latin typeface="Cabin" panose="020B0803050202020004" pitchFamily="34" charset="0"/>
                        </a:rPr>
                        <a:t>1 </a:t>
                      </a:r>
                      <a:r>
                        <a:rPr lang="fr-FR" sz="1100" b="0" i="0" u="none" strike="noStrike" dirty="0">
                          <a:solidFill>
                            <a:srgbClr val="60497A"/>
                          </a:solidFill>
                          <a:effectLst/>
                          <a:latin typeface="Cabin" panose="020B0803050202020004" pitchFamily="34" charset="0"/>
                        </a:rPr>
                        <a:t>712,85 €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60497A"/>
                          </a:solidFill>
                          <a:effectLst/>
                          <a:latin typeface="Cabin" panose="020B0803050202020004" pitchFamily="34" charset="0"/>
                        </a:rPr>
                        <a:t>969,60 </a:t>
                      </a:r>
                      <a:r>
                        <a:rPr lang="fr-FR" sz="1100" b="0" i="0" u="none" strike="noStrike" dirty="0">
                          <a:solidFill>
                            <a:srgbClr val="60497A"/>
                          </a:solidFill>
                          <a:effectLst/>
                          <a:latin typeface="Cabin" panose="020B0803050202020004" pitchFamily="34" charset="0"/>
                        </a:rPr>
                        <a:t>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710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MARCHE NOCTURNE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juin-18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C0504D"/>
                          </a:solidFill>
                          <a:effectLst/>
                          <a:latin typeface="Cabin" panose="020B0803050202020004" pitchFamily="34" charset="0"/>
                        </a:rPr>
                        <a:t>3 </a:t>
                      </a:r>
                      <a:r>
                        <a:rPr lang="fr-FR" sz="1100" b="0" i="0" u="none" strike="noStrike" dirty="0">
                          <a:solidFill>
                            <a:srgbClr val="C0504D"/>
                          </a:solidFill>
                          <a:effectLst/>
                          <a:latin typeface="Cabin" panose="020B0803050202020004" pitchFamily="34" charset="0"/>
                        </a:rPr>
                        <a:t>654,65 €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C0504D"/>
                          </a:solidFill>
                          <a:effectLst/>
                          <a:latin typeface="Cabin" panose="020B0803050202020004" pitchFamily="34" charset="0"/>
                        </a:rPr>
                        <a:t>5 </a:t>
                      </a:r>
                      <a:r>
                        <a:rPr lang="fr-FR" sz="1100" b="0" i="0" u="none" strike="noStrike" dirty="0">
                          <a:solidFill>
                            <a:srgbClr val="C0504D"/>
                          </a:solidFill>
                          <a:effectLst/>
                          <a:latin typeface="Cabin" panose="020B0803050202020004" pitchFamily="34" charset="0"/>
                        </a:rPr>
                        <a:t>019,50 €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C0504D"/>
                          </a:solidFill>
                          <a:effectLst/>
                          <a:latin typeface="Cabin" panose="020B0803050202020004" pitchFamily="34" charset="0"/>
                        </a:rPr>
                        <a:t>1 </a:t>
                      </a:r>
                      <a:r>
                        <a:rPr lang="fr-FR" sz="1100" b="0" i="0" u="none" strike="noStrike" dirty="0">
                          <a:solidFill>
                            <a:srgbClr val="C0504D"/>
                          </a:solidFill>
                          <a:effectLst/>
                          <a:latin typeface="Cabin" panose="020B0803050202020004" pitchFamily="34" charset="0"/>
                        </a:rPr>
                        <a:t>364,85 €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C0504D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C0504D"/>
                          </a:solidFill>
                          <a:effectLst/>
                          <a:latin typeface="Cabin" panose="020B0803050202020004" pitchFamily="34" charset="0"/>
                        </a:rPr>
                        <a:t>1 </a:t>
                      </a:r>
                      <a:r>
                        <a:rPr lang="fr-FR" sz="1100" b="0" i="0" u="none" strike="noStrike" dirty="0">
                          <a:solidFill>
                            <a:srgbClr val="C0504D"/>
                          </a:solidFill>
                          <a:effectLst/>
                          <a:latin typeface="Cabin" panose="020B0803050202020004" pitchFamily="34" charset="0"/>
                        </a:rPr>
                        <a:t>986,69 €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C0504D"/>
                          </a:solidFill>
                          <a:effectLst/>
                          <a:latin typeface="Cabin" panose="020B0803050202020004" pitchFamily="34" charset="0"/>
                        </a:rPr>
                        <a:t>2 </a:t>
                      </a:r>
                      <a:r>
                        <a:rPr lang="fr-FR" sz="1100" b="0" i="0" u="none" strike="noStrike" dirty="0">
                          <a:solidFill>
                            <a:srgbClr val="C0504D"/>
                          </a:solidFill>
                          <a:effectLst/>
                          <a:latin typeface="Cabin" panose="020B0803050202020004" pitchFamily="34" charset="0"/>
                        </a:rPr>
                        <a:t>057,91 €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710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FETE ECOLE KERMESSE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juin-18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31869B"/>
                          </a:solidFill>
                          <a:effectLst/>
                          <a:latin typeface="Cabin" panose="020B0803050202020004" pitchFamily="34" charset="0"/>
                        </a:rPr>
                        <a:t>1 </a:t>
                      </a:r>
                      <a:r>
                        <a:rPr lang="fr-FR" sz="1100" b="0" i="0" u="none" strike="noStrike" dirty="0">
                          <a:solidFill>
                            <a:srgbClr val="31869B"/>
                          </a:solidFill>
                          <a:effectLst/>
                          <a:latin typeface="Cabin" panose="020B0803050202020004" pitchFamily="34" charset="0"/>
                        </a:rPr>
                        <a:t>375,42 €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31869B"/>
                          </a:solidFill>
                          <a:effectLst/>
                          <a:latin typeface="Cabin" panose="020B0803050202020004" pitchFamily="34" charset="0"/>
                        </a:rPr>
                        <a:t>3 </a:t>
                      </a:r>
                      <a:r>
                        <a:rPr lang="fr-FR" sz="1100" b="0" i="0" u="none" strike="noStrike" dirty="0">
                          <a:solidFill>
                            <a:srgbClr val="31869B"/>
                          </a:solidFill>
                          <a:effectLst/>
                          <a:latin typeface="Cabin" panose="020B0803050202020004" pitchFamily="34" charset="0"/>
                        </a:rPr>
                        <a:t>100,87 €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31869B"/>
                          </a:solidFill>
                          <a:effectLst/>
                          <a:latin typeface="Cabin" panose="020B0803050202020004" pitchFamily="34" charset="0"/>
                        </a:rPr>
                        <a:t>1 </a:t>
                      </a:r>
                      <a:r>
                        <a:rPr lang="fr-FR" sz="1100" b="0" i="0" u="none" strike="noStrike" dirty="0">
                          <a:solidFill>
                            <a:srgbClr val="31869B"/>
                          </a:solidFill>
                          <a:effectLst/>
                          <a:latin typeface="Cabin" panose="020B0803050202020004" pitchFamily="34" charset="0"/>
                        </a:rPr>
                        <a:t>725,45 €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31869B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31869B"/>
                          </a:solidFill>
                          <a:effectLst/>
                          <a:latin typeface="Cabin" panose="020B0803050202020004" pitchFamily="34" charset="0"/>
                        </a:rPr>
                        <a:t>799,06 </a:t>
                      </a:r>
                      <a:r>
                        <a:rPr lang="fr-FR" sz="1100" b="0" i="0" u="none" strike="noStrike" dirty="0">
                          <a:solidFill>
                            <a:srgbClr val="31869B"/>
                          </a:solidFill>
                          <a:effectLst/>
                          <a:latin typeface="Cabin" panose="020B0803050202020004" pitchFamily="34" charset="0"/>
                        </a:rPr>
                        <a:t>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31869B"/>
                          </a:solidFill>
                          <a:effectLst/>
                          <a:latin typeface="Cabin" panose="020B0803050202020004" pitchFamily="34" charset="0"/>
                        </a:rPr>
                        <a:t>1 </a:t>
                      </a:r>
                      <a:r>
                        <a:rPr lang="fr-FR" sz="1100" b="0" i="0" u="none" strike="noStrike" dirty="0">
                          <a:solidFill>
                            <a:srgbClr val="31869B"/>
                          </a:solidFill>
                          <a:effectLst/>
                          <a:latin typeface="Cabin" panose="020B0803050202020004" pitchFamily="34" charset="0"/>
                        </a:rPr>
                        <a:t>335,82 €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7101"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15 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352,72 €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26 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687,93 €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11 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335,21 €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10 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592,55 €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 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6 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177,72 €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88254"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bin" panose="020B08030502020200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(+) 2017 :  Marche </a:t>
                      </a:r>
                      <a:r>
                        <a:rPr lang="fr-F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Meyssiez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 (117,85€) + </a:t>
                      </a:r>
                      <a:r>
                        <a:rPr lang="fr-F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théatre</a:t>
                      </a:r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bin" panose="020B0803050202020004" pitchFamily="34" charset="0"/>
                        </a:rPr>
                        <a:t> (679,21€)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80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199" y="2148967"/>
            <a:ext cx="10515600" cy="489849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latin typeface="Cabin" panose="020B0803050202020004" pitchFamily="34" charset="0"/>
              </a:rPr>
              <a:t>Projets 2018 – 2019 (1/2)</a:t>
            </a:r>
            <a:endParaRPr lang="fr-FR" dirty="0">
              <a:latin typeface="Cabin" panose="020B08030502020200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762059"/>
            <a:ext cx="10515600" cy="3914163"/>
          </a:xfrm>
        </p:spPr>
        <p:txBody>
          <a:bodyPr/>
          <a:lstStyle/>
          <a:p>
            <a:r>
              <a:rPr lang="fr-FR" dirty="0" smtClean="0">
                <a:latin typeface="Cabin" panose="020B0803050202020004" pitchFamily="34" charset="0"/>
              </a:rPr>
              <a:t>Maternelle :</a:t>
            </a:r>
          </a:p>
          <a:p>
            <a:pPr marL="0" indent="0">
              <a:buNone/>
            </a:pPr>
            <a:endParaRPr lang="fr-FR" dirty="0" smtClean="0">
              <a:latin typeface="Cabin" panose="020B08030502020200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>
                <a:latin typeface="Cabin" panose="020B0803050202020004" pitchFamily="34" charset="0"/>
              </a:rPr>
              <a:t> </a:t>
            </a:r>
            <a:r>
              <a:rPr lang="fr-FR" dirty="0" smtClean="0">
                <a:latin typeface="Cabin" panose="020B0803050202020004" pitchFamily="34" charset="0"/>
              </a:rPr>
              <a:t>Subvention de 40€ par élève, soit 2960€</a:t>
            </a:r>
          </a:p>
          <a:p>
            <a:pPr marL="457200" lvl="1" indent="0">
              <a:buNone/>
            </a:pPr>
            <a:endParaRPr lang="fr-FR" dirty="0">
              <a:latin typeface="Cabin" panose="020B0803050202020004" pitchFamily="34" charset="0"/>
            </a:endParaRPr>
          </a:p>
          <a:p>
            <a:pPr marL="342900" lvl="1" indent="-342900"/>
            <a:r>
              <a:rPr lang="fr-FR" sz="2800" dirty="0" smtClean="0">
                <a:latin typeface="Cabin" panose="020B0803050202020004" pitchFamily="34" charset="0"/>
              </a:rPr>
              <a:t>Elémentaire :</a:t>
            </a:r>
          </a:p>
          <a:p>
            <a:pPr marL="0" lvl="1" indent="0">
              <a:buNone/>
            </a:pPr>
            <a:endParaRPr lang="fr-FR" sz="2800" dirty="0" smtClean="0">
              <a:latin typeface="Cabin" panose="020B0803050202020004" pitchFamily="34" charset="0"/>
            </a:endParaRPr>
          </a:p>
          <a:p>
            <a:pPr marL="800100" lvl="2" indent="-342900">
              <a:buFont typeface="Wingdings" panose="05000000000000000000" pitchFamily="2" charset="2"/>
              <a:buChar char="Ø"/>
            </a:pPr>
            <a:r>
              <a:rPr lang="fr-FR" sz="2400" dirty="0" smtClean="0">
                <a:latin typeface="Cabin" panose="020B0803050202020004" pitchFamily="34" charset="0"/>
              </a:rPr>
              <a:t>Subvention de 40€ par élève, soit 5680€</a:t>
            </a:r>
            <a:endParaRPr lang="fr-FR" sz="2400" dirty="0">
              <a:latin typeface="Cabin" panose="020B0803050202020004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88"/>
            <a:ext cx="12191999" cy="200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7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706</Words>
  <Application>Microsoft Office PowerPoint</Application>
  <PresentationFormat>Grand écran</PresentationFormat>
  <Paragraphs>174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9" baseType="lpstr">
      <vt:lpstr>Arial</vt:lpstr>
      <vt:lpstr>Cabin</vt:lpstr>
      <vt:lpstr>Calibri</vt:lpstr>
      <vt:lpstr>Calibri Light</vt:lpstr>
      <vt:lpstr>Symbol</vt:lpstr>
      <vt:lpstr>Wingdings</vt:lpstr>
      <vt:lpstr>Thème Office</vt:lpstr>
      <vt:lpstr>AG DU SOU DES ECOLES</vt:lpstr>
      <vt:lpstr> ORDRE DU JOUR</vt:lpstr>
      <vt:lpstr>Présentation du Sou</vt:lpstr>
      <vt:lpstr>Manifestations (1/3)</vt:lpstr>
      <vt:lpstr>Manifestations (2/3)</vt:lpstr>
      <vt:lpstr>Manifestations (3/3)</vt:lpstr>
      <vt:lpstr>Bilan financier 2017-2018 (1/2)</vt:lpstr>
      <vt:lpstr>Bilan financier 2017-2018 (2/2)</vt:lpstr>
      <vt:lpstr>Projets 2018 – 2019 (1/2)</vt:lpstr>
      <vt:lpstr>Projets 2018 – 2019 (2/2)</vt:lpstr>
      <vt:lpstr>Dates à retenir</vt:lpstr>
      <vt:lpstr>Questions diverses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 DU SOU DES ECOLES</dc:title>
  <dc:creator>Mathieu</dc:creator>
  <cp:lastModifiedBy>Mathieu</cp:lastModifiedBy>
  <cp:revision>39</cp:revision>
  <dcterms:created xsi:type="dcterms:W3CDTF">2018-09-24T15:26:57Z</dcterms:created>
  <dcterms:modified xsi:type="dcterms:W3CDTF">2018-10-26T10:35:43Z</dcterms:modified>
</cp:coreProperties>
</file>