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5" r:id="rId5"/>
    <p:sldId id="259" r:id="rId6"/>
    <p:sldId id="272" r:id="rId7"/>
    <p:sldId id="271" r:id="rId8"/>
    <p:sldId id="278" r:id="rId9"/>
    <p:sldId id="274" r:id="rId10"/>
    <p:sldId id="276" r:id="rId11"/>
    <p:sldId id="277" r:id="rId12"/>
    <p:sldId id="265" r:id="rId13"/>
    <p:sldId id="273" r:id="rId14"/>
    <p:sldId id="267" r:id="rId15"/>
    <p:sldId id="266" r:id="rId16"/>
    <p:sldId id="268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63" autoAdjust="0"/>
    <p:restoredTop sz="95501" autoAdjust="0"/>
  </p:normalViewPr>
  <p:slideViewPr>
    <p:cSldViewPr snapToGrid="0">
      <p:cViewPr varScale="1">
        <p:scale>
          <a:sx n="88" d="100"/>
          <a:sy n="88" d="100"/>
        </p:scale>
        <p:origin x="810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569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078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99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36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06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278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059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075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086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372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53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3FCFD-74E7-43A1-9546-0324DF9C4009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879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udesecoleseyzinpinet.f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oudesecoles.eyzinpinet@orange.fr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753957"/>
            <a:ext cx="9144000" cy="1347676"/>
          </a:xfrm>
        </p:spPr>
        <p:txBody>
          <a:bodyPr/>
          <a:lstStyle/>
          <a:p>
            <a:r>
              <a:rPr lang="fr-FR" dirty="0">
                <a:latin typeface="Cabin" panose="020B0803050202020004" pitchFamily="34" charset="0"/>
              </a:rPr>
              <a:t>AG DU SOU DES ECOLES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711848"/>
            <a:ext cx="9144000" cy="545951"/>
          </a:xfrm>
        </p:spPr>
        <p:txBody>
          <a:bodyPr/>
          <a:lstStyle/>
          <a:p>
            <a:r>
              <a:rPr lang="fr-FR" dirty="0">
                <a:latin typeface="Cabin" panose="020B0803050202020004" pitchFamily="34" charset="0"/>
              </a:rPr>
              <a:t>08 Octobre 2021| Eyzin-Pinet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0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60155"/>
            <a:ext cx="10515600" cy="655102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Appel à volontaires</a:t>
            </a:r>
            <a:endParaRPr lang="fr-FR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838200" y="2861211"/>
            <a:ext cx="10515600" cy="3848061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Si nous n’arrivons pas à recruter de nouveaux parents pour les former cette année, voici les compétences que nous perdrons l’an prochain :</a:t>
            </a:r>
          </a:p>
          <a:p>
            <a:pPr marL="722313" lvl="2" indent="-265113" algn="just"/>
            <a:endParaRPr lang="fr-FR" b="1" dirty="0" smtClean="0">
              <a:cs typeface="Calibri" panose="020F0502020204030204" pitchFamily="34" charset="0"/>
            </a:endParaRPr>
          </a:p>
          <a:p>
            <a:pPr marL="722313" lvl="2" indent="-265113" algn="just"/>
            <a:r>
              <a:rPr lang="fr-FR" b="1" dirty="0" smtClean="0">
                <a:cs typeface="Calibri" panose="020F0502020204030204" pitchFamily="34" charset="0"/>
              </a:rPr>
              <a:t>Président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: Mathieu </a:t>
            </a:r>
            <a:r>
              <a:rPr lang="fr-FR" dirty="0" smtClean="0">
                <a:cs typeface="Calibri" panose="020F0502020204030204" pitchFamily="34" charset="0"/>
              </a:rPr>
              <a:t>Jeanneret;</a:t>
            </a:r>
          </a:p>
          <a:p>
            <a:pPr marL="722313" lvl="2" indent="-265113" algn="just"/>
            <a:r>
              <a:rPr lang="fr-FR" b="1" dirty="0" smtClean="0">
                <a:cs typeface="Calibri" panose="020F0502020204030204" pitchFamily="34" charset="0"/>
              </a:rPr>
              <a:t>Secrétaire </a:t>
            </a:r>
            <a:r>
              <a:rPr lang="fr-FR" b="1" dirty="0">
                <a:cs typeface="Calibri" panose="020F0502020204030204" pitchFamily="34" charset="0"/>
              </a:rPr>
              <a:t>et vice-secrétaire </a:t>
            </a:r>
            <a:r>
              <a:rPr lang="fr-FR" dirty="0">
                <a:cs typeface="Calibri" panose="020F0502020204030204" pitchFamily="34" charset="0"/>
              </a:rPr>
              <a:t>: Stéphanie </a:t>
            </a:r>
            <a:r>
              <a:rPr lang="fr-FR" dirty="0" err="1">
                <a:cs typeface="Calibri" panose="020F0502020204030204" pitchFamily="34" charset="0"/>
              </a:rPr>
              <a:t>Nivon</a:t>
            </a:r>
            <a:r>
              <a:rPr lang="fr-FR" dirty="0">
                <a:cs typeface="Calibri" panose="020F0502020204030204" pitchFamily="34" charset="0"/>
              </a:rPr>
              <a:t> et Aurélie </a:t>
            </a:r>
            <a:r>
              <a:rPr lang="fr-FR" dirty="0" err="1" smtClean="0">
                <a:cs typeface="Calibri" panose="020F0502020204030204" pitchFamily="34" charset="0"/>
              </a:rPr>
              <a:t>Arnaudon</a:t>
            </a:r>
            <a:r>
              <a:rPr lang="fr-FR" dirty="0" smtClean="0">
                <a:cs typeface="Calibri" panose="020F0502020204030204" pitchFamily="34" charset="0"/>
              </a:rPr>
              <a:t>;</a:t>
            </a:r>
          </a:p>
          <a:p>
            <a:pPr marL="722313" lvl="2" indent="-265113" algn="just"/>
            <a:r>
              <a:rPr lang="fr-FR" b="1" dirty="0" smtClean="0">
                <a:cs typeface="Calibri" panose="020F0502020204030204" pitchFamily="34" charset="0"/>
              </a:rPr>
              <a:t>Trésorière </a:t>
            </a:r>
            <a:r>
              <a:rPr lang="fr-FR" b="1" dirty="0">
                <a:cs typeface="Calibri" panose="020F0502020204030204" pitchFamily="34" charset="0"/>
              </a:rPr>
              <a:t>et vice-trésorière </a:t>
            </a:r>
            <a:r>
              <a:rPr lang="fr-FR" dirty="0">
                <a:cs typeface="Calibri" panose="020F0502020204030204" pitchFamily="34" charset="0"/>
              </a:rPr>
              <a:t>: 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  <a:cs typeface="Calibri" panose="020F0502020204030204" pitchFamily="34" charset="0"/>
              </a:rPr>
              <a:t>Laurence Lim et Julie </a:t>
            </a:r>
            <a:r>
              <a:rPr lang="fr-FR" dirty="0" err="1" smtClean="0">
                <a:solidFill>
                  <a:schemeClr val="bg1">
                    <a:lumMod val="85000"/>
                  </a:schemeClr>
                </a:solidFill>
                <a:cs typeface="Calibri" panose="020F0502020204030204" pitchFamily="34" charset="0"/>
              </a:rPr>
              <a:t>Réchaussat</a:t>
            </a:r>
            <a:endParaRPr lang="fr-FR" dirty="0" smtClean="0">
              <a:solidFill>
                <a:schemeClr val="bg1">
                  <a:lumMod val="85000"/>
                </a:schemeClr>
              </a:solidFill>
              <a:cs typeface="Calibri" panose="020F0502020204030204" pitchFamily="34" charset="0"/>
            </a:endParaRPr>
          </a:p>
          <a:p>
            <a:pPr marL="722313" lvl="2" indent="-265113" algn="just"/>
            <a:r>
              <a:rPr lang="fr-FR" dirty="0" smtClean="0">
                <a:cs typeface="Calibri" panose="020F0502020204030204" pitchFamily="34" charset="0"/>
              </a:rPr>
              <a:t>Achats </a:t>
            </a:r>
            <a:r>
              <a:rPr lang="fr-FR" dirty="0">
                <a:cs typeface="Calibri" panose="020F0502020204030204" pitchFamily="34" charset="0"/>
              </a:rPr>
              <a:t>: Laetitia Billot, Audrey </a:t>
            </a:r>
            <a:r>
              <a:rPr lang="fr-FR" dirty="0" err="1">
                <a:cs typeface="Calibri" panose="020F0502020204030204" pitchFamily="34" charset="0"/>
              </a:rPr>
              <a:t>Luszezanec</a:t>
            </a:r>
            <a:r>
              <a:rPr lang="fr-FR" dirty="0">
                <a:cs typeface="Calibri" panose="020F0502020204030204" pitchFamily="34" charset="0"/>
              </a:rPr>
              <a:t>, 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  <a:cs typeface="Calibri" panose="020F0502020204030204" pitchFamily="34" charset="0"/>
              </a:rPr>
              <a:t>Sophie </a:t>
            </a:r>
            <a:r>
              <a:rPr lang="fr-FR" dirty="0" smtClean="0">
                <a:solidFill>
                  <a:schemeClr val="bg1">
                    <a:lumMod val="85000"/>
                  </a:schemeClr>
                </a:solidFill>
                <a:cs typeface="Calibri" panose="020F0502020204030204" pitchFamily="34" charset="0"/>
              </a:rPr>
              <a:t>Lefranc;</a:t>
            </a:r>
          </a:p>
          <a:p>
            <a:pPr marL="722313" lvl="2" indent="-265113" algn="just"/>
            <a:r>
              <a:rPr lang="fr-FR" dirty="0" smtClean="0">
                <a:cs typeface="Calibri" panose="020F0502020204030204" pitchFamily="34" charset="0"/>
              </a:rPr>
              <a:t>Communication </a:t>
            </a:r>
            <a:r>
              <a:rPr lang="fr-FR" dirty="0">
                <a:cs typeface="Calibri" panose="020F0502020204030204" pitchFamily="34" charset="0"/>
              </a:rPr>
              <a:t>: </a:t>
            </a:r>
            <a:r>
              <a:rPr lang="fr-FR" sz="2100" dirty="0">
                <a:cs typeface="Calibri" panose="020F0502020204030204" pitchFamily="34" charset="0"/>
              </a:rPr>
              <a:t>Lydie </a:t>
            </a:r>
            <a:r>
              <a:rPr lang="fr-FR" sz="2100" dirty="0" err="1">
                <a:cs typeface="Calibri" panose="020F0502020204030204" pitchFamily="34" charset="0"/>
              </a:rPr>
              <a:t>Lepetit</a:t>
            </a:r>
            <a:r>
              <a:rPr lang="fr-FR" sz="2100" dirty="0">
                <a:cs typeface="Calibri" panose="020F0502020204030204" pitchFamily="34" charset="0"/>
              </a:rPr>
              <a:t> 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  <a:cs typeface="Calibri" panose="020F0502020204030204" pitchFamily="34" charset="0"/>
              </a:rPr>
              <a:t>et Laurence </a:t>
            </a:r>
            <a:r>
              <a:rPr lang="fr-FR" dirty="0" err="1" smtClean="0">
                <a:solidFill>
                  <a:schemeClr val="bg1">
                    <a:lumMod val="85000"/>
                  </a:schemeClr>
                </a:solidFill>
                <a:cs typeface="Calibri" panose="020F0502020204030204" pitchFamily="34" charset="0"/>
              </a:rPr>
              <a:t>Sitruck</a:t>
            </a:r>
            <a:r>
              <a:rPr lang="fr-FR" dirty="0" smtClean="0">
                <a:solidFill>
                  <a:schemeClr val="bg1">
                    <a:lumMod val="85000"/>
                  </a:schemeClr>
                </a:solidFill>
                <a:cs typeface="Calibri" panose="020F0502020204030204" pitchFamily="34" charset="0"/>
              </a:rPr>
              <a:t>;</a:t>
            </a:r>
          </a:p>
          <a:p>
            <a:pPr marL="722313" lvl="2" indent="-265113" algn="just"/>
            <a:r>
              <a:rPr lang="fr-FR" dirty="0" smtClean="0">
                <a:cs typeface="Calibri" panose="020F0502020204030204" pitchFamily="34" charset="0"/>
              </a:rPr>
              <a:t>Organisation </a:t>
            </a:r>
            <a:r>
              <a:rPr lang="fr-FR" dirty="0">
                <a:cs typeface="Calibri" panose="020F0502020204030204" pitchFamily="34" charset="0"/>
              </a:rPr>
              <a:t>: </a:t>
            </a:r>
            <a:r>
              <a:rPr lang="fr-FR" dirty="0" smtClean="0">
                <a:solidFill>
                  <a:schemeClr val="bg1">
                    <a:lumMod val="85000"/>
                  </a:schemeClr>
                </a:solidFill>
                <a:cs typeface="Calibri" panose="020F0502020204030204" pitchFamily="34" charset="0"/>
              </a:rPr>
              <a:t>Rémi Perez;</a:t>
            </a:r>
          </a:p>
          <a:p>
            <a:pPr marL="722313" lvl="2" indent="-265113" algn="just"/>
            <a:r>
              <a:rPr lang="fr-FR" dirty="0" smtClean="0">
                <a:cs typeface="Calibri" panose="020F0502020204030204" pitchFamily="34" charset="0"/>
              </a:rPr>
              <a:t>Gestion </a:t>
            </a:r>
            <a:r>
              <a:rPr lang="fr-FR" dirty="0">
                <a:cs typeface="Calibri" panose="020F0502020204030204" pitchFamily="34" charset="0"/>
              </a:rPr>
              <a:t>matériel : Mélanie </a:t>
            </a:r>
            <a:r>
              <a:rPr lang="fr-FR" dirty="0" err="1" smtClean="0">
                <a:cs typeface="Calibri" panose="020F0502020204030204" pitchFamily="34" charset="0"/>
              </a:rPr>
              <a:t>Porcheron</a:t>
            </a:r>
            <a:r>
              <a:rPr lang="fr-FR" dirty="0" smtClean="0">
                <a:cs typeface="Calibri" panose="020F0502020204030204" pitchFamily="34" charset="0"/>
              </a:rPr>
              <a:t>;</a:t>
            </a:r>
          </a:p>
          <a:p>
            <a:pPr marL="722313" lvl="2" indent="-265113" algn="just"/>
            <a:r>
              <a:rPr lang="fr-FR" dirty="0" smtClean="0">
                <a:cs typeface="Calibri" panose="020F0502020204030204" pitchFamily="34" charset="0"/>
              </a:rPr>
              <a:t>Pôle </a:t>
            </a:r>
            <a:r>
              <a:rPr lang="fr-FR" dirty="0">
                <a:cs typeface="Calibri" panose="020F0502020204030204" pitchFamily="34" charset="0"/>
              </a:rPr>
              <a:t>cuisine : 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  <a:cs typeface="Calibri" panose="020F0502020204030204" pitchFamily="34" charset="0"/>
              </a:rPr>
              <a:t>Bénédicte </a:t>
            </a:r>
            <a:r>
              <a:rPr lang="fr-FR" dirty="0" smtClean="0">
                <a:solidFill>
                  <a:schemeClr val="bg1">
                    <a:lumMod val="85000"/>
                  </a:schemeClr>
                </a:solidFill>
                <a:cs typeface="Calibri" panose="020F0502020204030204" pitchFamily="34" charset="0"/>
              </a:rPr>
              <a:t>Langlois </a:t>
            </a:r>
            <a:r>
              <a:rPr lang="fr-FR" dirty="0">
                <a:solidFill>
                  <a:schemeClr val="bg1">
                    <a:lumMod val="85000"/>
                  </a:schemeClr>
                </a:solidFill>
                <a:cs typeface="Calibri" panose="020F0502020204030204" pitchFamily="34" charset="0"/>
              </a:rPr>
              <a:t>et </a:t>
            </a:r>
            <a:r>
              <a:rPr lang="fr-FR" dirty="0">
                <a:cs typeface="Calibri" panose="020F0502020204030204" pitchFamily="34" charset="0"/>
              </a:rPr>
              <a:t>Xavier </a:t>
            </a:r>
            <a:r>
              <a:rPr lang="fr-FR" dirty="0" err="1">
                <a:cs typeface="Calibri" panose="020F0502020204030204" pitchFamily="34" charset="0"/>
              </a:rPr>
              <a:t>Chirouge</a:t>
            </a:r>
            <a:r>
              <a:rPr lang="fr-FR" dirty="0">
                <a:cs typeface="Calibri" panose="020F0502020204030204" pitchFamily="34" charset="0"/>
              </a:rPr>
              <a:t>.</a:t>
            </a:r>
            <a:endParaRPr lang="fr-FR" dirty="0"/>
          </a:p>
          <a:p>
            <a:endParaRPr lang="fr-FR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845" y="3733171"/>
            <a:ext cx="2502354" cy="3124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84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60155"/>
            <a:ext cx="10515600" cy="655102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Le bureau de demain</a:t>
            </a:r>
            <a:endParaRPr lang="fr-FR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838200" y="2861211"/>
            <a:ext cx="10515600" cy="3848061"/>
          </a:xfrm>
        </p:spPr>
        <p:txBody>
          <a:bodyPr>
            <a:normAutofit/>
          </a:bodyPr>
          <a:lstStyle/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10 sièges à répartir :</a:t>
            </a:r>
          </a:p>
          <a:p>
            <a:pPr lvl="1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Président / vice président.</a:t>
            </a:r>
          </a:p>
          <a:p>
            <a:pPr lvl="1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Secrétaire / vice secrétaire.</a:t>
            </a:r>
          </a:p>
          <a:p>
            <a:pPr lvl="1"/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Trésorier / vice trésorier.</a:t>
            </a:r>
          </a:p>
          <a:p>
            <a:pPr lvl="1"/>
            <a:r>
              <a:rPr lang="fr-FR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matériel.</a:t>
            </a:r>
          </a:p>
          <a:p>
            <a:pPr lvl="1"/>
            <a:r>
              <a:rPr lang="fr-FR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achat.</a:t>
            </a:r>
          </a:p>
          <a:p>
            <a:pPr lvl="1"/>
            <a:r>
              <a:rPr lang="fr-FR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communication.</a:t>
            </a:r>
          </a:p>
          <a:p>
            <a:pPr lvl="1"/>
            <a:r>
              <a:rPr lang="fr-FR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Coordinateur.</a:t>
            </a:r>
            <a:endParaRPr lang="fr-FR" dirty="0">
              <a:solidFill>
                <a:srgbClr val="00B050"/>
              </a:solidFill>
            </a:endParaRPr>
          </a:p>
          <a:p>
            <a:endParaRPr lang="fr-FR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433457" y="4704575"/>
            <a:ext cx="537865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Aujourd’hui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Nous identifions les acteurs du prochain bureau.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 smtClean="0">
                <a:solidFill>
                  <a:srgbClr val="0070C0"/>
                </a:solidFill>
              </a:rPr>
              <a:t>Nous capitalisons nos connaissances.</a:t>
            </a:r>
          </a:p>
          <a:p>
            <a:endParaRPr lang="fr-FR" dirty="0">
              <a:solidFill>
                <a:srgbClr val="0070C0"/>
              </a:solidFill>
            </a:endParaRPr>
          </a:p>
          <a:p>
            <a:r>
              <a:rPr lang="fr-FR" dirty="0" smtClean="0">
                <a:solidFill>
                  <a:srgbClr val="0070C0"/>
                </a:solidFill>
              </a:rPr>
              <a:t>Demain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&gt; Le bureau élira son président et répartira les sièges.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77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199" y="2148967"/>
            <a:ext cx="10515600" cy="489849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latin typeface="Cabin" panose="020B0803050202020004" pitchFamily="34" charset="0"/>
              </a:rPr>
              <a:t>Projets 2021-2022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2852900"/>
            <a:ext cx="10515600" cy="3914163"/>
          </a:xfrm>
        </p:spPr>
        <p:txBody>
          <a:bodyPr>
            <a:normAutofit/>
          </a:bodyPr>
          <a:lstStyle/>
          <a:p>
            <a:r>
              <a:rPr lang="fr-FR" dirty="0"/>
              <a:t>Présentation des </a:t>
            </a:r>
            <a:r>
              <a:rPr lang="fr-FR" dirty="0" smtClean="0"/>
              <a:t>projets de l’école primaire </a:t>
            </a:r>
            <a:r>
              <a:rPr lang="fr-FR" dirty="0"/>
              <a:t>par </a:t>
            </a:r>
            <a:r>
              <a:rPr lang="fr-FR" dirty="0" smtClean="0"/>
              <a:t>la Directrice de l’école.</a:t>
            </a:r>
            <a:endParaRPr lang="fr-FR" sz="24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7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199" y="2148967"/>
            <a:ext cx="10515600" cy="489849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Dotations 2021-2022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2852900"/>
            <a:ext cx="10515600" cy="3914163"/>
          </a:xfrm>
        </p:spPr>
        <p:txBody>
          <a:bodyPr>
            <a:normAutofit/>
          </a:bodyPr>
          <a:lstStyle/>
          <a:p>
            <a:r>
              <a:rPr lang="fr-FR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 panose="020F0502020204030204" pitchFamily="34" charset="0"/>
              </a:rPr>
              <a:t>Classes vertes : </a:t>
            </a:r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 panose="020F0502020204030204" pitchFamily="34" charset="0"/>
              </a:rPr>
              <a:t>budget </a:t>
            </a:r>
            <a:r>
              <a:rPr lang="fr-FR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 panose="020F0502020204030204" pitchFamily="34" charset="0"/>
              </a:rPr>
              <a:t>(1500€ x 5 classes)</a:t>
            </a:r>
            <a:r>
              <a:rPr lang="fr-FR" i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 panose="020F0502020204030204" pitchFamily="34" charset="0"/>
              </a:rPr>
              <a:t> conservé pour les prochaines années.</a:t>
            </a:r>
          </a:p>
          <a:p>
            <a:endParaRPr lang="fr-FR" sz="1800" dirty="0">
              <a:cs typeface="Calibri" panose="020F0502020204030204" pitchFamily="34" charset="0"/>
            </a:endParaRPr>
          </a:p>
          <a:p>
            <a:r>
              <a:rPr lang="fr-FR" b="1" dirty="0" smtClean="0">
                <a:cs typeface="Calibri" panose="020F0502020204030204" pitchFamily="34" charset="0"/>
              </a:rPr>
              <a:t>Activités de l’année : </a:t>
            </a:r>
            <a:r>
              <a:rPr lang="fr-FR" dirty="0" smtClean="0">
                <a:cs typeface="Calibri" panose="020F0502020204030204" pitchFamily="34" charset="0"/>
              </a:rPr>
              <a:t>25€ x 233 élèves = chèque de </a:t>
            </a:r>
            <a:r>
              <a:rPr lang="fr-FR" b="1" dirty="0" smtClean="0">
                <a:cs typeface="Calibri" panose="020F0502020204030204" pitchFamily="34" charset="0"/>
              </a:rPr>
              <a:t>5 825€</a:t>
            </a:r>
            <a:r>
              <a:rPr lang="fr-FR" dirty="0" smtClean="0">
                <a:cs typeface="Calibri" panose="020F0502020204030204" pitchFamily="34" charset="0"/>
              </a:rPr>
              <a:t>.</a:t>
            </a:r>
          </a:p>
          <a:p>
            <a:endParaRPr lang="fr-FR" sz="1800" dirty="0">
              <a:cs typeface="Calibri" panose="020F0502020204030204" pitchFamily="34" charset="0"/>
            </a:endParaRPr>
          </a:p>
          <a:p>
            <a:r>
              <a:rPr lang="fr-FR" b="1" dirty="0" smtClean="0">
                <a:cs typeface="Calibri" panose="020F0502020204030204" pitchFamily="34" charset="0"/>
              </a:rPr>
              <a:t>Focus CM2 :</a:t>
            </a:r>
            <a:r>
              <a:rPr lang="fr-FR" dirty="0" smtClean="0">
                <a:cs typeface="Calibri" panose="020F0502020204030204" pitchFamily="34" charset="0"/>
              </a:rPr>
              <a:t> une enveloppe de </a:t>
            </a:r>
            <a:r>
              <a:rPr lang="fr-FR" b="1" dirty="0" smtClean="0">
                <a:cs typeface="Calibri" panose="020F0502020204030204" pitchFamily="34" charset="0"/>
              </a:rPr>
              <a:t>900€ </a:t>
            </a:r>
            <a:r>
              <a:rPr lang="fr-FR" dirty="0" smtClean="0">
                <a:cs typeface="Calibri" panose="020F0502020204030204" pitchFamily="34" charset="0"/>
              </a:rPr>
              <a:t>peut être débloquée pour les CM2, si les conditions sanitaires permettent de leur proposer une activités spécifique d’ici la fin de l’année scolaire.</a:t>
            </a:r>
            <a:endParaRPr lang="fr-FR" dirty="0" smtClean="0">
              <a:latin typeface="Cabin" panose="020B0803050202020004" pitchFamily="34" charset="0"/>
            </a:endParaRPr>
          </a:p>
          <a:p>
            <a:endParaRPr lang="fr-FR" sz="2400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73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193646"/>
            <a:ext cx="10515600" cy="434765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latin typeface="Cabin" panose="020B0803050202020004" pitchFamily="34" charset="0"/>
              </a:rPr>
              <a:t>Evénements prévus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788069"/>
            <a:ext cx="10515600" cy="3711883"/>
          </a:xfrm>
        </p:spPr>
        <p:txBody>
          <a:bodyPr>
            <a:normAutofit fontScale="40000" lnSpcReduction="20000"/>
          </a:bodyPr>
          <a:lstStyle/>
          <a:p>
            <a:pPr marL="268288" indent="-268288"/>
            <a:r>
              <a:rPr lang="fr-FR" sz="4500" dirty="0"/>
              <a:t>16 Octobre 2021 : Animation jeux de société Oika </a:t>
            </a:r>
            <a:r>
              <a:rPr lang="fr-FR" sz="4500" dirty="0" err="1" smtClean="0"/>
              <a:t>Oika</a:t>
            </a:r>
            <a:r>
              <a:rPr lang="fr-FR" sz="4500" dirty="0" smtClean="0"/>
              <a:t>.</a:t>
            </a:r>
            <a:endParaRPr lang="fr-FR" sz="4500" dirty="0"/>
          </a:p>
          <a:p>
            <a:r>
              <a:rPr lang="fr-FR" sz="4500" dirty="0" smtClean="0"/>
              <a:t>4 </a:t>
            </a:r>
            <a:r>
              <a:rPr lang="fr-FR" sz="4500" dirty="0"/>
              <a:t>Décembre 2021 : Drive sapins/jeux de </a:t>
            </a:r>
            <a:r>
              <a:rPr lang="fr-FR" sz="4500" dirty="0" smtClean="0"/>
              <a:t>société.</a:t>
            </a:r>
            <a:endParaRPr lang="fr-FR" sz="4500" dirty="0"/>
          </a:p>
          <a:p>
            <a:r>
              <a:rPr lang="fr-FR" sz="4500" dirty="0"/>
              <a:t>10 Décembre 2021 : </a:t>
            </a:r>
            <a:r>
              <a:rPr lang="fr-FR" sz="4500" dirty="0" smtClean="0"/>
              <a:t>Tombola.</a:t>
            </a:r>
            <a:endParaRPr lang="fr-FR" sz="4500" dirty="0"/>
          </a:p>
          <a:p>
            <a:r>
              <a:rPr lang="fr-FR" sz="4500" dirty="0"/>
              <a:t> 8 Janvier 2022 : Drive </a:t>
            </a:r>
            <a:r>
              <a:rPr lang="fr-FR" sz="4500" dirty="0" smtClean="0"/>
              <a:t>galettes/brioches/cidre.</a:t>
            </a:r>
            <a:endParaRPr lang="fr-FR" sz="4500" dirty="0"/>
          </a:p>
          <a:p>
            <a:r>
              <a:rPr lang="fr-FR" sz="4500" dirty="0"/>
              <a:t> </a:t>
            </a:r>
            <a:r>
              <a:rPr lang="fr-FR" sz="4500" dirty="0">
                <a:solidFill>
                  <a:srgbClr val="00B0F0"/>
                </a:solidFill>
              </a:rPr>
              <a:t>13 Mars 2022 : </a:t>
            </a:r>
            <a:r>
              <a:rPr lang="fr-FR" sz="4500" dirty="0" smtClean="0">
                <a:solidFill>
                  <a:srgbClr val="00B0F0"/>
                </a:solidFill>
              </a:rPr>
              <a:t>Loto*.</a:t>
            </a:r>
            <a:endParaRPr lang="fr-FR" sz="4500" dirty="0">
              <a:solidFill>
                <a:srgbClr val="00B0F0"/>
              </a:solidFill>
            </a:endParaRPr>
          </a:p>
          <a:p>
            <a:r>
              <a:rPr lang="fr-FR" sz="4500" dirty="0"/>
              <a:t> </a:t>
            </a:r>
            <a:r>
              <a:rPr lang="fr-FR" sz="4500" dirty="0" smtClean="0"/>
              <a:t>09 Avril 2022 </a:t>
            </a:r>
            <a:r>
              <a:rPr lang="fr-FR" sz="4500" dirty="0"/>
              <a:t>: Drive chocolats de </a:t>
            </a:r>
            <a:r>
              <a:rPr lang="fr-FR" sz="4500" dirty="0" smtClean="0"/>
              <a:t>Pâques/bières.</a:t>
            </a:r>
            <a:endParaRPr lang="fr-FR" sz="4500" dirty="0"/>
          </a:p>
          <a:p>
            <a:r>
              <a:rPr lang="fr-FR" sz="4500" dirty="0" smtClean="0">
                <a:solidFill>
                  <a:srgbClr val="00B0F0"/>
                </a:solidFill>
              </a:rPr>
              <a:t>21 </a:t>
            </a:r>
            <a:r>
              <a:rPr lang="fr-FR" sz="4500" dirty="0">
                <a:solidFill>
                  <a:srgbClr val="00B0F0"/>
                </a:solidFill>
              </a:rPr>
              <a:t>Mai 2022 : Marche </a:t>
            </a:r>
            <a:r>
              <a:rPr lang="fr-FR" sz="4500" dirty="0" smtClean="0">
                <a:solidFill>
                  <a:srgbClr val="00B0F0"/>
                </a:solidFill>
              </a:rPr>
              <a:t>nocturne </a:t>
            </a:r>
            <a:r>
              <a:rPr lang="fr-FR" sz="4500" u="sng" dirty="0" smtClean="0">
                <a:solidFill>
                  <a:srgbClr val="00B0F0"/>
                </a:solidFill>
              </a:rPr>
              <a:t>v2</a:t>
            </a:r>
            <a:r>
              <a:rPr lang="fr-FR" sz="4500" dirty="0" smtClean="0">
                <a:solidFill>
                  <a:srgbClr val="00B0F0"/>
                </a:solidFill>
              </a:rPr>
              <a:t>*.</a:t>
            </a:r>
            <a:endParaRPr lang="fr-FR" sz="4500" dirty="0">
              <a:solidFill>
                <a:srgbClr val="00B0F0"/>
              </a:solidFill>
            </a:endParaRPr>
          </a:p>
          <a:p>
            <a:r>
              <a:rPr lang="fr-FR" sz="4500" dirty="0" smtClean="0">
                <a:solidFill>
                  <a:srgbClr val="00B0F0"/>
                </a:solidFill>
              </a:rPr>
              <a:t>25 </a:t>
            </a:r>
            <a:r>
              <a:rPr lang="fr-FR" sz="4500" dirty="0">
                <a:solidFill>
                  <a:srgbClr val="00B0F0"/>
                </a:solidFill>
              </a:rPr>
              <a:t>Juin 2022 : </a:t>
            </a:r>
            <a:r>
              <a:rPr lang="fr-FR" sz="4500" dirty="0" smtClean="0">
                <a:solidFill>
                  <a:srgbClr val="00B0F0"/>
                </a:solidFill>
              </a:rPr>
              <a:t>Kermesse*.</a:t>
            </a:r>
          </a:p>
          <a:p>
            <a:r>
              <a:rPr lang="fr-FR" sz="4500" dirty="0" smtClean="0">
                <a:solidFill>
                  <a:srgbClr val="00B0F0"/>
                </a:solidFill>
              </a:rPr>
              <a:t>Début septembre 2022 : Vide grenier*.</a:t>
            </a:r>
            <a:endParaRPr lang="fr-FR" sz="4500" dirty="0">
              <a:solidFill>
                <a:srgbClr val="00B0F0"/>
              </a:solidFill>
            </a:endParaRPr>
          </a:p>
          <a:p>
            <a:endParaRPr lang="fr-FR" sz="3500" dirty="0"/>
          </a:p>
          <a:p>
            <a:pPr marL="0" indent="0">
              <a:buNone/>
            </a:pPr>
            <a:r>
              <a:rPr lang="fr-FR" sz="4000" b="1" dirty="0"/>
              <a:t>A noter : chacun des événements prévus peut être remis en question en fonction des contraintes sanitaires du </a:t>
            </a:r>
            <a:r>
              <a:rPr lang="fr-FR" sz="4000" b="1" dirty="0" smtClean="0"/>
              <a:t>moment </a:t>
            </a:r>
            <a:r>
              <a:rPr lang="fr-FR" sz="4000" b="1" dirty="0" smtClean="0">
                <a:solidFill>
                  <a:srgbClr val="00B0F0"/>
                </a:solidFill>
              </a:rPr>
              <a:t>&amp; des bénévoles mobilisés.</a:t>
            </a:r>
            <a:endParaRPr lang="fr-FR" sz="4000" b="1" dirty="0">
              <a:solidFill>
                <a:srgbClr val="00B0F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8875681" y="6490333"/>
            <a:ext cx="3205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solidFill>
                  <a:srgbClr val="00B0F0"/>
                </a:solidFill>
              </a:rPr>
              <a:t>*Nécessite entre 15 et 30 bénévoles</a:t>
            </a:r>
            <a:endParaRPr lang="fr-FR" sz="1600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 rot="1375652">
            <a:off x="7134981" y="3873891"/>
            <a:ext cx="3481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solidFill>
                  <a:srgbClr val="00B050"/>
                </a:solidFill>
              </a:rPr>
              <a:t>Objectif &gt; 8 875€ de bénéfices !</a:t>
            </a:r>
            <a:endParaRPr lang="fr-FR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25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136633"/>
            <a:ext cx="10515600" cy="24048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400" dirty="0" smtClean="0">
                <a:latin typeface="Cabin" panose="020B0803050202020004" pitchFamily="34" charset="0"/>
              </a:rPr>
              <a:t>Avez-vous des questions ?</a:t>
            </a:r>
            <a:endParaRPr lang="fr-FR" sz="4400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41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136633"/>
            <a:ext cx="10515600" cy="24048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7200" dirty="0">
                <a:latin typeface="Cabin" panose="020B0803050202020004" pitchFamily="34" charset="0"/>
              </a:rPr>
              <a:t>Merci à toutes et tous !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91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199" y="1448324"/>
            <a:ext cx="10515600" cy="1325563"/>
          </a:xfrm>
        </p:spPr>
        <p:txBody>
          <a:bodyPr/>
          <a:lstStyle/>
          <a:p>
            <a:pPr algn="ctr"/>
            <a:r>
              <a:rPr lang="fr-FR" dirty="0">
                <a:latin typeface="Cabin" panose="020B0803050202020004" pitchFamily="34" charset="0"/>
              </a:rPr>
              <a:t/>
            </a:r>
            <a:br>
              <a:rPr lang="fr-FR" dirty="0">
                <a:latin typeface="Cabin" panose="020B0803050202020004" pitchFamily="34" charset="0"/>
              </a:rPr>
            </a:br>
            <a:r>
              <a:rPr lang="fr-FR" dirty="0">
                <a:latin typeface="Cabin" panose="020B0803050202020004" pitchFamily="34" charset="0"/>
              </a:rPr>
              <a:t>ORDRE DU JOUR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5921" y="2773887"/>
            <a:ext cx="10515600" cy="4799854"/>
          </a:xfrm>
        </p:spPr>
        <p:txBody>
          <a:bodyPr/>
          <a:lstStyle/>
          <a:p>
            <a:pPr algn="just">
              <a:buBlip>
                <a:blip r:embed="rId2"/>
              </a:buBlip>
            </a:pPr>
            <a:r>
              <a:rPr lang="fr-FR" sz="3200" dirty="0">
                <a:latin typeface="Cabin" panose="020B0803050202020004" pitchFamily="34" charset="0"/>
              </a:rPr>
              <a:t> </a:t>
            </a:r>
            <a:r>
              <a:rPr lang="fr-FR" dirty="0" smtClean="0"/>
              <a:t>Présentation </a:t>
            </a:r>
            <a:r>
              <a:rPr lang="fr-FR" dirty="0"/>
              <a:t>du Sou</a:t>
            </a:r>
          </a:p>
          <a:p>
            <a:pPr algn="just">
              <a:buBlip>
                <a:blip r:embed="rId3"/>
              </a:buBlip>
            </a:pPr>
            <a:r>
              <a:rPr lang="fr-FR" dirty="0"/>
              <a:t> </a:t>
            </a:r>
            <a:r>
              <a:rPr lang="fr-FR" dirty="0" smtClean="0"/>
              <a:t>Manifestations 2020-2021</a:t>
            </a:r>
            <a:endParaRPr lang="fr-FR" dirty="0"/>
          </a:p>
          <a:p>
            <a:pPr algn="just">
              <a:buBlip>
                <a:blip r:embed="rId4"/>
              </a:buBlip>
            </a:pPr>
            <a:r>
              <a:rPr lang="fr-FR" dirty="0"/>
              <a:t> Bilan financier 2020-2021</a:t>
            </a:r>
          </a:p>
          <a:p>
            <a:pPr algn="just">
              <a:buBlip>
                <a:blip r:embed="rId5"/>
              </a:buBlip>
            </a:pPr>
            <a:r>
              <a:rPr lang="fr-FR" dirty="0" smtClean="0"/>
              <a:t> Organisation du prochain bureau</a:t>
            </a:r>
            <a:endParaRPr lang="fr-FR" dirty="0"/>
          </a:p>
          <a:p>
            <a:pPr algn="just">
              <a:buBlip>
                <a:blip r:embed="rId5"/>
              </a:buBlip>
            </a:pPr>
            <a:r>
              <a:rPr lang="fr-FR" dirty="0" smtClean="0"/>
              <a:t> Projets 2021-2022</a:t>
            </a:r>
          </a:p>
          <a:p>
            <a:pPr algn="just">
              <a:buBlip>
                <a:blip r:embed="rId5"/>
              </a:buBlip>
            </a:pPr>
            <a:r>
              <a:rPr lang="fr-FR" dirty="0" smtClean="0"/>
              <a:t> Budget 2021-2022</a:t>
            </a:r>
          </a:p>
          <a:p>
            <a:pPr algn="just">
              <a:buBlip>
                <a:blip r:embed="rId5"/>
              </a:buBlip>
            </a:pPr>
            <a:r>
              <a:rPr lang="fr-FR" dirty="0" smtClean="0"/>
              <a:t> Evénements </a:t>
            </a:r>
            <a:r>
              <a:rPr lang="fr-FR" dirty="0"/>
              <a:t>prévus</a:t>
            </a:r>
          </a:p>
          <a:p>
            <a:pPr algn="just">
              <a:buBlip>
                <a:blip r:embed="rId3"/>
              </a:buBlip>
            </a:pPr>
            <a:r>
              <a:rPr lang="fr-FR" dirty="0"/>
              <a:t> Questions diverses</a:t>
            </a:r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47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137272"/>
            <a:ext cx="10515600" cy="600018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latin typeface="Cabin" panose="020B0803050202020004" pitchFamily="34" charset="0"/>
              </a:rPr>
              <a:t>Présentation du Sou (</a:t>
            </a:r>
            <a:r>
              <a:rPr lang="fr-FR" dirty="0" smtClean="0">
                <a:latin typeface="Cabin" panose="020B0803050202020004" pitchFamily="34" charset="0"/>
              </a:rPr>
              <a:t>1/4)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861211"/>
            <a:ext cx="10515600" cy="3848061"/>
          </a:xfrm>
        </p:spPr>
        <p:txBody>
          <a:bodyPr>
            <a:normAutofit/>
          </a:bodyPr>
          <a:lstStyle/>
          <a:p>
            <a:pPr algn="just"/>
            <a:r>
              <a:rPr lang="fr-FR" b="1" dirty="0" smtClean="0"/>
              <a:t>Quelle est la mission du SOU ?</a:t>
            </a:r>
          </a:p>
          <a:p>
            <a:pPr algn="just"/>
            <a:endParaRPr lang="fr-FR" sz="2400" b="1" dirty="0">
              <a:solidFill>
                <a:srgbClr val="00B0F0"/>
              </a:solidFill>
            </a:endParaRPr>
          </a:p>
          <a:p>
            <a:pPr algn="just"/>
            <a:endParaRPr lang="fr-FR" sz="2400" dirty="0">
              <a:solidFill>
                <a:srgbClr val="00B0F0"/>
              </a:solidFill>
            </a:endParaRPr>
          </a:p>
          <a:p>
            <a:pPr marL="457200" lvl="1" indent="0" algn="just">
              <a:buNone/>
            </a:pPr>
            <a:endParaRPr lang="fr-FR" sz="1200" dirty="0" smtClean="0"/>
          </a:p>
          <a:p>
            <a:pPr marL="457200" lvl="1" indent="0" algn="just">
              <a:buNone/>
            </a:pPr>
            <a:endParaRPr lang="fr-FR" sz="1200" dirty="0"/>
          </a:p>
          <a:p>
            <a:pPr marL="457200" lvl="1" indent="0" algn="just">
              <a:buNone/>
            </a:pPr>
            <a:endParaRPr lang="fr-FR" sz="1200" dirty="0" smtClean="0"/>
          </a:p>
          <a:p>
            <a:pPr marL="457200" lvl="1" indent="0" algn="just">
              <a:buNone/>
            </a:pPr>
            <a:endParaRPr lang="fr-FR" sz="1200" dirty="0"/>
          </a:p>
          <a:p>
            <a:pPr marL="457200" lvl="1" indent="0" algn="just">
              <a:buNone/>
            </a:pPr>
            <a:endParaRPr lang="fr-FR" sz="1200" dirty="0" smtClean="0"/>
          </a:p>
          <a:p>
            <a:pPr marL="457200" lvl="1" indent="0" algn="just">
              <a:buNone/>
            </a:pPr>
            <a:endParaRPr lang="fr-FR" sz="1200" dirty="0"/>
          </a:p>
          <a:p>
            <a:pPr marL="457200" lvl="1" indent="0" algn="just">
              <a:buNone/>
            </a:pPr>
            <a:endParaRPr lang="fr-FR" sz="1200" dirty="0" smtClean="0"/>
          </a:p>
          <a:p>
            <a:pPr marL="457200" lvl="1" indent="0" algn="just">
              <a:buNone/>
            </a:pPr>
            <a:endParaRPr lang="fr-FR" sz="1200" dirty="0"/>
          </a:p>
          <a:p>
            <a:pPr marL="457200" lvl="1" indent="0" algn="just">
              <a:buNone/>
            </a:pPr>
            <a:endParaRPr lang="fr-FR" sz="1200" dirty="0" smtClean="0"/>
          </a:p>
          <a:p>
            <a:pPr marL="457200" lvl="1" indent="0" algn="ctr">
              <a:buNone/>
            </a:pPr>
            <a:r>
              <a:rPr lang="fr-FR" sz="2000" dirty="0" smtClean="0"/>
              <a:t>Ouverture sur le monde extérieur | Création de liens | Soutien financier</a:t>
            </a:r>
            <a:endParaRPr lang="fr-FR" sz="20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0121" y="3354097"/>
            <a:ext cx="9131755" cy="2692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93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137272"/>
            <a:ext cx="10515600" cy="600018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latin typeface="Cabin" panose="020B0803050202020004" pitchFamily="34" charset="0"/>
              </a:rPr>
              <a:t>Présentation du Sou </a:t>
            </a:r>
            <a:r>
              <a:rPr lang="fr-FR" dirty="0" smtClean="0">
                <a:latin typeface="Cabin" panose="020B0803050202020004" pitchFamily="34" charset="0"/>
              </a:rPr>
              <a:t>(</a:t>
            </a:r>
            <a:r>
              <a:rPr lang="fr-FR" dirty="0">
                <a:latin typeface="Cabin" panose="020B0803050202020004" pitchFamily="34" charset="0"/>
              </a:rPr>
              <a:t>2</a:t>
            </a:r>
            <a:r>
              <a:rPr lang="fr-FR" dirty="0" smtClean="0">
                <a:latin typeface="Cabin" panose="020B0803050202020004" pitchFamily="34" charset="0"/>
              </a:rPr>
              <a:t>/4)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861211"/>
            <a:ext cx="10515600" cy="3848061"/>
          </a:xfrm>
        </p:spPr>
        <p:txBody>
          <a:bodyPr>
            <a:normAutofit/>
          </a:bodyPr>
          <a:lstStyle/>
          <a:p>
            <a:pPr algn="just"/>
            <a:r>
              <a:rPr lang="fr-FR" b="1" dirty="0" smtClean="0"/>
              <a:t>Qui sommes nous ? </a:t>
            </a:r>
            <a:r>
              <a:rPr lang="fr-FR" sz="2400" dirty="0"/>
              <a:t>5 parents au bureau &amp; </a:t>
            </a:r>
            <a:r>
              <a:rPr lang="fr-FR" sz="2400" dirty="0" smtClean="0"/>
              <a:t>parents bénévoles &gt;&gt; nous </a:t>
            </a:r>
            <a:r>
              <a:rPr lang="fr-FR" sz="2400" dirty="0"/>
              <a:t>portons à bout de bras l’organisation de tous les évènements qui rythment l’année scolaire. </a:t>
            </a:r>
            <a:r>
              <a:rPr lang="fr-FR" sz="2400" dirty="0">
                <a:solidFill>
                  <a:srgbClr val="00B0F0"/>
                </a:solidFill>
              </a:rPr>
              <a:t>L’aide et les nouvelles idées sont les bienvenues !</a:t>
            </a:r>
          </a:p>
          <a:p>
            <a:pPr marL="457200" lvl="1" indent="0" algn="just">
              <a:buNone/>
            </a:pPr>
            <a:endParaRPr lang="fr-FR" sz="1200" dirty="0"/>
          </a:p>
          <a:p>
            <a:pPr marL="176213" lvl="1" indent="-176213" algn="just"/>
            <a:r>
              <a:rPr lang="fr-FR" sz="2800" b="1" dirty="0"/>
              <a:t>Les membres</a:t>
            </a:r>
          </a:p>
          <a:p>
            <a:pPr marL="722313" lvl="2" indent="-265113" algn="just"/>
            <a:r>
              <a:rPr lang="fr-FR" b="1" dirty="0">
                <a:cs typeface="Calibri" panose="020F0502020204030204" pitchFamily="34" charset="0"/>
              </a:rPr>
              <a:t>Le bureau </a:t>
            </a:r>
            <a:r>
              <a:rPr lang="fr-FR" dirty="0">
                <a:cs typeface="Calibri" panose="020F0502020204030204" pitchFamily="34" charset="0"/>
              </a:rPr>
              <a:t>=&gt; </a:t>
            </a:r>
            <a:r>
              <a:rPr lang="fr-FR" b="1" dirty="0">
                <a:cs typeface="Calibri" panose="020F0502020204030204" pitchFamily="34" charset="0"/>
              </a:rPr>
              <a:t>Président</a:t>
            </a:r>
            <a:r>
              <a:rPr lang="fr-FR" dirty="0">
                <a:cs typeface="Calibri" panose="020F0502020204030204" pitchFamily="34" charset="0"/>
              </a:rPr>
              <a:t> : Mathieu Jeanneret; </a:t>
            </a:r>
            <a:r>
              <a:rPr lang="fr-FR" b="1" dirty="0">
                <a:cs typeface="Calibri" panose="020F0502020204030204" pitchFamily="34" charset="0"/>
              </a:rPr>
              <a:t>Secrétaire et vice-secrétaire </a:t>
            </a:r>
            <a:r>
              <a:rPr lang="fr-FR" dirty="0">
                <a:cs typeface="Calibri" panose="020F0502020204030204" pitchFamily="34" charset="0"/>
              </a:rPr>
              <a:t>: Stéphanie </a:t>
            </a:r>
            <a:r>
              <a:rPr lang="fr-FR" dirty="0" err="1">
                <a:cs typeface="Calibri" panose="020F0502020204030204" pitchFamily="34" charset="0"/>
              </a:rPr>
              <a:t>Nivon</a:t>
            </a:r>
            <a:r>
              <a:rPr lang="fr-FR" dirty="0">
                <a:cs typeface="Calibri" panose="020F0502020204030204" pitchFamily="34" charset="0"/>
              </a:rPr>
              <a:t> et Aurélie </a:t>
            </a:r>
            <a:r>
              <a:rPr lang="fr-FR" dirty="0" err="1">
                <a:cs typeface="Calibri" panose="020F0502020204030204" pitchFamily="34" charset="0"/>
              </a:rPr>
              <a:t>Arnaudon</a:t>
            </a:r>
            <a:r>
              <a:rPr lang="fr-FR" dirty="0">
                <a:cs typeface="Calibri" panose="020F0502020204030204" pitchFamily="34" charset="0"/>
              </a:rPr>
              <a:t>; </a:t>
            </a:r>
            <a:r>
              <a:rPr lang="fr-FR" b="1" dirty="0">
                <a:cs typeface="Calibri" panose="020F0502020204030204" pitchFamily="34" charset="0"/>
              </a:rPr>
              <a:t>Trésorière et vice-trésorière </a:t>
            </a:r>
            <a:r>
              <a:rPr lang="fr-FR" dirty="0">
                <a:cs typeface="Calibri" panose="020F0502020204030204" pitchFamily="34" charset="0"/>
              </a:rPr>
              <a:t>: Laurence Lim et Julie </a:t>
            </a:r>
            <a:r>
              <a:rPr lang="fr-FR" dirty="0" err="1">
                <a:cs typeface="Calibri" panose="020F0502020204030204" pitchFamily="34" charset="0"/>
              </a:rPr>
              <a:t>Réchaussat</a:t>
            </a:r>
            <a:endParaRPr lang="fr-FR" dirty="0">
              <a:cs typeface="Calibri" panose="020F0502020204030204" pitchFamily="34" charset="0"/>
            </a:endParaRPr>
          </a:p>
          <a:p>
            <a:pPr marL="722313" lvl="2" indent="-265113" algn="just"/>
            <a:r>
              <a:rPr lang="fr-FR" b="1" dirty="0">
                <a:cs typeface="Calibri" panose="020F0502020204030204" pitchFamily="34" charset="0"/>
              </a:rPr>
              <a:t>Les membres actifs </a:t>
            </a:r>
            <a:r>
              <a:rPr lang="fr-FR" dirty="0">
                <a:cs typeface="Calibri" panose="020F0502020204030204" pitchFamily="34" charset="0"/>
              </a:rPr>
              <a:t>=&gt; </a:t>
            </a:r>
            <a:r>
              <a:rPr lang="fr-FR" u="sng" dirty="0">
                <a:cs typeface="Calibri" panose="020F0502020204030204" pitchFamily="34" charset="0"/>
              </a:rPr>
              <a:t>Achats</a:t>
            </a:r>
            <a:r>
              <a:rPr lang="fr-FR" dirty="0">
                <a:cs typeface="Calibri" panose="020F0502020204030204" pitchFamily="34" charset="0"/>
              </a:rPr>
              <a:t> : Laetitia Billot, Audrey </a:t>
            </a:r>
            <a:r>
              <a:rPr lang="fr-FR" dirty="0" err="1">
                <a:cs typeface="Calibri" panose="020F0502020204030204" pitchFamily="34" charset="0"/>
              </a:rPr>
              <a:t>Luszezanec</a:t>
            </a:r>
            <a:r>
              <a:rPr lang="fr-FR" dirty="0">
                <a:cs typeface="Calibri" panose="020F0502020204030204" pitchFamily="34" charset="0"/>
              </a:rPr>
              <a:t>, Sophie Lefranc; </a:t>
            </a:r>
            <a:r>
              <a:rPr lang="fr-FR" u="sng" dirty="0">
                <a:cs typeface="Calibri" panose="020F0502020204030204" pitchFamily="34" charset="0"/>
              </a:rPr>
              <a:t>Communication</a:t>
            </a:r>
            <a:r>
              <a:rPr lang="fr-FR" dirty="0">
                <a:cs typeface="Calibri" panose="020F0502020204030204" pitchFamily="34" charset="0"/>
              </a:rPr>
              <a:t> : Lydie </a:t>
            </a:r>
            <a:r>
              <a:rPr lang="fr-FR" dirty="0" err="1">
                <a:cs typeface="Calibri" panose="020F0502020204030204" pitchFamily="34" charset="0"/>
              </a:rPr>
              <a:t>Lepetit</a:t>
            </a:r>
            <a:r>
              <a:rPr lang="fr-FR" dirty="0">
                <a:cs typeface="Calibri" panose="020F0502020204030204" pitchFamily="34" charset="0"/>
              </a:rPr>
              <a:t> et Laurence </a:t>
            </a:r>
            <a:r>
              <a:rPr lang="fr-FR" dirty="0" err="1">
                <a:cs typeface="Calibri" panose="020F0502020204030204" pitchFamily="34" charset="0"/>
              </a:rPr>
              <a:t>Sitruck</a:t>
            </a:r>
            <a:r>
              <a:rPr lang="fr-FR" dirty="0">
                <a:cs typeface="Calibri" panose="020F0502020204030204" pitchFamily="34" charset="0"/>
              </a:rPr>
              <a:t>; </a:t>
            </a:r>
            <a:r>
              <a:rPr lang="fr-FR" u="sng" dirty="0">
                <a:cs typeface="Calibri" panose="020F0502020204030204" pitchFamily="34" charset="0"/>
              </a:rPr>
              <a:t>Organisation</a:t>
            </a:r>
            <a:r>
              <a:rPr lang="fr-FR" dirty="0">
                <a:cs typeface="Calibri" panose="020F0502020204030204" pitchFamily="34" charset="0"/>
              </a:rPr>
              <a:t> : </a:t>
            </a:r>
            <a:r>
              <a:rPr lang="fr-FR" dirty="0" smtClean="0">
                <a:cs typeface="Calibri" panose="020F0502020204030204" pitchFamily="34" charset="0"/>
              </a:rPr>
              <a:t>Rémi </a:t>
            </a:r>
            <a:r>
              <a:rPr lang="fr-FR" dirty="0">
                <a:cs typeface="Calibri" panose="020F0502020204030204" pitchFamily="34" charset="0"/>
              </a:rPr>
              <a:t>Perez; </a:t>
            </a:r>
            <a:r>
              <a:rPr lang="fr-FR" u="sng" dirty="0">
                <a:cs typeface="Calibri" panose="020F0502020204030204" pitchFamily="34" charset="0"/>
              </a:rPr>
              <a:t>Gestion matériel</a:t>
            </a:r>
            <a:r>
              <a:rPr lang="fr-FR" dirty="0">
                <a:cs typeface="Calibri" panose="020F0502020204030204" pitchFamily="34" charset="0"/>
              </a:rPr>
              <a:t> : Mélanie </a:t>
            </a:r>
            <a:r>
              <a:rPr lang="fr-FR" dirty="0" err="1">
                <a:cs typeface="Calibri" panose="020F0502020204030204" pitchFamily="34" charset="0"/>
              </a:rPr>
              <a:t>Porcheron</a:t>
            </a:r>
            <a:r>
              <a:rPr lang="fr-FR" dirty="0">
                <a:cs typeface="Calibri" panose="020F0502020204030204" pitchFamily="34" charset="0"/>
              </a:rPr>
              <a:t>; </a:t>
            </a:r>
            <a:r>
              <a:rPr lang="fr-FR" u="sng" dirty="0">
                <a:cs typeface="Calibri" panose="020F0502020204030204" pitchFamily="34" charset="0"/>
              </a:rPr>
              <a:t>Pôle cuisine</a:t>
            </a:r>
            <a:r>
              <a:rPr lang="fr-FR" dirty="0">
                <a:cs typeface="Calibri" panose="020F0502020204030204" pitchFamily="34" charset="0"/>
              </a:rPr>
              <a:t> : Bénédicte Langlois, Nelly </a:t>
            </a:r>
            <a:r>
              <a:rPr lang="fr-FR" dirty="0" err="1">
                <a:cs typeface="Calibri" panose="020F0502020204030204" pitchFamily="34" charset="0"/>
              </a:rPr>
              <a:t>Micollet</a:t>
            </a:r>
            <a:r>
              <a:rPr lang="fr-FR" dirty="0">
                <a:cs typeface="Calibri" panose="020F0502020204030204" pitchFamily="34" charset="0"/>
              </a:rPr>
              <a:t> et Xavier </a:t>
            </a:r>
            <a:r>
              <a:rPr lang="fr-FR" dirty="0" err="1">
                <a:cs typeface="Calibri" panose="020F0502020204030204" pitchFamily="34" charset="0"/>
              </a:rPr>
              <a:t>Chirouge</a:t>
            </a:r>
            <a:r>
              <a:rPr lang="fr-FR" dirty="0" smtClean="0">
                <a:cs typeface="Calibri" panose="020F0502020204030204" pitchFamily="34" charset="0"/>
              </a:rPr>
              <a:t>.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42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143013"/>
            <a:ext cx="10515600" cy="46684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latin typeface="Cabin" panose="020B0803050202020004" pitchFamily="34" charset="0"/>
              </a:rPr>
              <a:t>Présentation du Sou </a:t>
            </a:r>
            <a:r>
              <a:rPr lang="fr-FR" dirty="0" smtClean="0">
                <a:latin typeface="Cabin" panose="020B0803050202020004" pitchFamily="34" charset="0"/>
              </a:rPr>
              <a:t>(3/4)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558098"/>
            <a:ext cx="10515600" cy="4299902"/>
          </a:xfrm>
        </p:spPr>
        <p:txBody>
          <a:bodyPr>
            <a:noAutofit/>
          </a:bodyPr>
          <a:lstStyle/>
          <a:p>
            <a:pPr marL="457200" lvl="2" indent="0">
              <a:buNone/>
            </a:pP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FR" b="1" dirty="0" smtClean="0"/>
              <a:t>A </a:t>
            </a:r>
            <a:r>
              <a:rPr lang="fr-FR" b="1" dirty="0"/>
              <a:t>qui sert le SOU ? </a:t>
            </a:r>
            <a:r>
              <a:rPr lang="fr-FR" dirty="0"/>
              <a:t>Tous les bénéfices sont pour les enfants de l’école ! Les fonds récoltés viennent en renfort du budget des projets pédagogiques de l’année scolaire, définis et gérés par les enseignants. </a:t>
            </a:r>
            <a:endParaRPr lang="fr-FR" dirty="0" smtClean="0"/>
          </a:p>
          <a:p>
            <a:pPr marL="0" indent="0" algn="just">
              <a:buNone/>
            </a:pPr>
            <a:r>
              <a:rPr lang="fr-FR" sz="2400" dirty="0" smtClean="0"/>
              <a:t>Exemples </a:t>
            </a:r>
            <a:r>
              <a:rPr lang="fr-FR" sz="2400" dirty="0"/>
              <a:t>d’investissement :</a:t>
            </a:r>
          </a:p>
          <a:p>
            <a:pPr lvl="2" algn="just"/>
            <a:r>
              <a:rPr lang="fr-FR" sz="2400" dirty="0"/>
              <a:t>Une journée d’activités animée pas un intervenant extérieur,</a:t>
            </a:r>
          </a:p>
          <a:p>
            <a:pPr lvl="2" algn="just"/>
            <a:r>
              <a:rPr lang="fr-FR" sz="2400" dirty="0"/>
              <a:t>Une sortie dans un lieu de culture,</a:t>
            </a:r>
          </a:p>
          <a:p>
            <a:pPr lvl="2" algn="just"/>
            <a:r>
              <a:rPr lang="fr-FR" sz="2400" dirty="0"/>
              <a:t>Une classe verte sur plusieurs </a:t>
            </a:r>
            <a:r>
              <a:rPr lang="fr-FR" sz="2400" dirty="0" smtClean="0"/>
              <a:t>jours pour plusieurs classes,</a:t>
            </a:r>
            <a:endParaRPr lang="fr-FR" sz="2400" dirty="0"/>
          </a:p>
          <a:p>
            <a:pPr lvl="2" algn="just"/>
            <a:r>
              <a:rPr lang="fr-FR" sz="2400" dirty="0"/>
              <a:t>Matériel pédagogiques,</a:t>
            </a:r>
          </a:p>
          <a:p>
            <a:pPr lvl="2" algn="just"/>
            <a:r>
              <a:rPr lang="fr-FR" sz="2400" dirty="0"/>
              <a:t>Jeux pour la cour de récréation.</a:t>
            </a:r>
            <a:endParaRPr lang="fr-FR" dirty="0">
              <a:cs typeface="Calibri" panose="020F050202020403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47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137272"/>
            <a:ext cx="10515600" cy="600018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latin typeface="Cabin" panose="020B0803050202020004" pitchFamily="34" charset="0"/>
              </a:rPr>
              <a:t>Présentation du Sou </a:t>
            </a:r>
            <a:r>
              <a:rPr lang="fr-FR" dirty="0" smtClean="0">
                <a:latin typeface="Cabin" panose="020B0803050202020004" pitchFamily="34" charset="0"/>
              </a:rPr>
              <a:t>(4/4)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861211"/>
            <a:ext cx="10515600" cy="384806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fr-FR" b="1" dirty="0"/>
              <a:t>Comment participer ?</a:t>
            </a:r>
            <a:r>
              <a:rPr lang="fr-FR" dirty="0"/>
              <a:t> Le SOU c’est des parents, comme vous, des bénévoles qui passent un peu de temps ici et là pour organiser et animer des évènements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Vous pourriez : </a:t>
            </a:r>
          </a:p>
          <a:p>
            <a:pPr lvl="1" algn="just"/>
            <a:r>
              <a:rPr lang="fr-FR" dirty="0" smtClean="0"/>
              <a:t>Dresser les plannings,</a:t>
            </a:r>
          </a:p>
          <a:p>
            <a:pPr lvl="1" algn="just"/>
            <a:r>
              <a:rPr lang="fr-FR" dirty="0" smtClean="0"/>
              <a:t>Organiser les achats, chercher des sponsors,</a:t>
            </a:r>
          </a:p>
          <a:p>
            <a:pPr lvl="1" algn="just"/>
            <a:r>
              <a:rPr lang="fr-FR" dirty="0" smtClean="0"/>
              <a:t>Gérer les prestataires et le matériel,</a:t>
            </a:r>
          </a:p>
          <a:p>
            <a:pPr lvl="1" algn="just"/>
            <a:r>
              <a:rPr lang="fr-FR" dirty="0" smtClean="0"/>
              <a:t>Préparer </a:t>
            </a:r>
            <a:r>
              <a:rPr lang="fr-FR" dirty="0"/>
              <a:t>les </a:t>
            </a:r>
            <a:r>
              <a:rPr lang="fr-FR" dirty="0" smtClean="0"/>
              <a:t>sandwichs, </a:t>
            </a:r>
            <a:r>
              <a:rPr lang="fr-FR" dirty="0"/>
              <a:t>cuire les gaufres ou tenir une </a:t>
            </a:r>
            <a:r>
              <a:rPr lang="fr-FR" dirty="0" smtClean="0"/>
              <a:t>buvette,</a:t>
            </a:r>
          </a:p>
          <a:p>
            <a:pPr lvl="1" algn="just"/>
            <a:r>
              <a:rPr lang="fr-FR" dirty="0" smtClean="0"/>
              <a:t>Organiser la salle, monter </a:t>
            </a:r>
            <a:r>
              <a:rPr lang="fr-FR" dirty="0"/>
              <a:t>la </a:t>
            </a:r>
            <a:r>
              <a:rPr lang="fr-FR" dirty="0" smtClean="0"/>
              <a:t>scène,</a:t>
            </a:r>
          </a:p>
          <a:p>
            <a:pPr lvl="1" algn="just"/>
            <a:r>
              <a:rPr lang="fr-FR" dirty="0"/>
              <a:t>I</a:t>
            </a:r>
            <a:r>
              <a:rPr lang="fr-FR" dirty="0" smtClean="0"/>
              <a:t>nstaller </a:t>
            </a:r>
            <a:r>
              <a:rPr lang="fr-FR" dirty="0"/>
              <a:t>le ravitaillement dans la </a:t>
            </a:r>
            <a:r>
              <a:rPr lang="fr-FR" dirty="0" smtClean="0"/>
              <a:t>forêt,</a:t>
            </a:r>
          </a:p>
          <a:p>
            <a:pPr lvl="1" algn="just"/>
            <a:r>
              <a:rPr lang="fr-FR" dirty="0" smtClean="0"/>
              <a:t>Prêter un camion, un champ, du matériel de cuisson.</a:t>
            </a:r>
          </a:p>
          <a:p>
            <a:pPr lvl="1" algn="just"/>
            <a:r>
              <a:rPr lang="fr-FR" dirty="0" smtClean="0"/>
              <a:t>Ranger, nettoyer,….</a:t>
            </a:r>
          </a:p>
          <a:p>
            <a:pPr marL="0" indent="0" algn="just">
              <a:buNone/>
            </a:pPr>
            <a:endParaRPr lang="fr-FR" sz="2600" dirty="0" smtClean="0"/>
          </a:p>
          <a:p>
            <a:pPr marL="0" indent="0" algn="just">
              <a:buNone/>
            </a:pPr>
            <a:r>
              <a:rPr lang="fr-FR" dirty="0" smtClean="0"/>
              <a:t>Bref</a:t>
            </a:r>
            <a:r>
              <a:rPr lang="fr-FR" dirty="0"/>
              <a:t>, il y a forcément une activité pour vous ! </a:t>
            </a:r>
            <a:r>
              <a:rPr lang="fr-FR" dirty="0" smtClean="0"/>
              <a:t>Alors </a:t>
            </a:r>
            <a:r>
              <a:rPr lang="fr-FR" dirty="0"/>
              <a:t>faites-vous connaitre </a:t>
            </a:r>
            <a:r>
              <a:rPr lang="fr-FR" dirty="0" smtClean="0"/>
              <a:t>!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 rot="1682628">
            <a:off x="8050294" y="4779155"/>
            <a:ext cx="463669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lvl="2" indent="-176213"/>
            <a:r>
              <a:rPr lang="fr-FR" sz="2000" dirty="0">
                <a:latin typeface="Cabin" panose="020B0803050202020004" pitchFamily="34" charset="0"/>
              </a:rPr>
              <a:t>Comment nous contacter</a:t>
            </a:r>
          </a:p>
          <a:p>
            <a:pPr marL="715963" lvl="3" indent="-258763"/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http://www.soudesecoleseyzinpinet.fr</a:t>
            </a:r>
            <a:r>
              <a:rPr lang="fr-FR" sz="1600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/</a:t>
            </a:r>
            <a:endParaRPr lang="fr-FR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15963" lvl="3" indent="-258763"/>
            <a:r>
              <a:rPr lang="fr-FR" sz="1600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soudesecoles.eyzinpinet@orange.fr</a:t>
            </a:r>
            <a:endParaRPr lang="fr-F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59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59865"/>
            <a:ext cx="10515600" cy="46684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latin typeface="Cabin" panose="020B0803050202020004" pitchFamily="34" charset="0"/>
              </a:rPr>
              <a:t>Manifestations </a:t>
            </a:r>
            <a:r>
              <a:rPr lang="fr-FR" dirty="0" smtClean="0">
                <a:latin typeface="Cabin" panose="020B0803050202020004" pitchFamily="34" charset="0"/>
              </a:rPr>
              <a:t>2020-2021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796663"/>
            <a:ext cx="10515600" cy="4061337"/>
          </a:xfrm>
        </p:spPr>
        <p:txBody>
          <a:bodyPr>
            <a:noAutofit/>
          </a:bodyPr>
          <a:lstStyle/>
          <a:p>
            <a:pPr marL="265113" lvl="1" indent="-265113"/>
            <a:endParaRPr lang="fr-FR" sz="1800" dirty="0" smtClean="0">
              <a:latin typeface="Cabin" panose="020B0803050202020004" pitchFamily="34" charset="0"/>
            </a:endParaRPr>
          </a:p>
          <a:p>
            <a:pPr marL="265113" lvl="1" indent="-265113"/>
            <a:endParaRPr lang="fr-FR" sz="1800" dirty="0">
              <a:latin typeface="Cabin" panose="020B0803050202020004" pitchFamily="34" charset="0"/>
            </a:endParaRPr>
          </a:p>
          <a:p>
            <a:pPr marL="457200" lvl="2" indent="0">
              <a:buNone/>
            </a:pPr>
            <a:endParaRPr lang="fr-FR" sz="1400" dirty="0">
              <a:latin typeface="Cabin" panose="020B08030502020200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9714"/>
              </p:ext>
            </p:extLst>
          </p:nvPr>
        </p:nvGraphicFramePr>
        <p:xfrm>
          <a:off x="2031999" y="3072718"/>
          <a:ext cx="8128000" cy="3108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smtClean="0"/>
                        <a:t>Jeux de société </a:t>
                      </a:r>
                      <a:r>
                        <a:rPr lang="fr-FR" sz="2000" b="0" dirty="0" err="1" smtClean="0"/>
                        <a:t>Oika</a:t>
                      </a:r>
                      <a:r>
                        <a:rPr lang="fr-FR" sz="2000" b="0" dirty="0" smtClean="0"/>
                        <a:t> </a:t>
                      </a:r>
                      <a:r>
                        <a:rPr lang="fr-FR" sz="2000" b="0" dirty="0" err="1" smtClean="0"/>
                        <a:t>Oika</a:t>
                      </a:r>
                      <a:endParaRPr lang="fr-FR" sz="2000" b="0" dirty="0" smtClean="0"/>
                    </a:p>
                    <a:p>
                      <a:endParaRPr lang="fr-F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smtClean="0"/>
                        <a:t>Chocolats de Pâques/Bières</a:t>
                      </a:r>
                    </a:p>
                    <a:p>
                      <a:endParaRPr lang="fr-FR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smtClean="0"/>
                        <a:t>Vente de sapins/kiwis</a:t>
                      </a:r>
                    </a:p>
                    <a:p>
                      <a:endParaRPr lang="fr-F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smtClean="0"/>
                        <a:t>Vente de printemps (galettes Bressanes/vin/miel)</a:t>
                      </a:r>
                    </a:p>
                    <a:p>
                      <a:endParaRPr lang="fr-FR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smtClean="0"/>
                        <a:t>Tombola de Noël</a:t>
                      </a:r>
                    </a:p>
                    <a:p>
                      <a:endParaRPr lang="fr-F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0" dirty="0" err="1" smtClean="0"/>
                        <a:t>Mugs</a:t>
                      </a:r>
                      <a:endParaRPr lang="fr-FR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smtClean="0"/>
                        <a:t>Galettes/jus de fruits</a:t>
                      </a:r>
                    </a:p>
                    <a:p>
                      <a:endParaRPr lang="fr-F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0" dirty="0" smtClean="0"/>
                        <a:t>Vide-grenier</a:t>
                      </a:r>
                    </a:p>
                    <a:p>
                      <a:endParaRPr lang="fr-FR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56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60155"/>
            <a:ext cx="10515600" cy="655102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latin typeface="Cabin" panose="020B0803050202020004" pitchFamily="34" charset="0"/>
              </a:rPr>
              <a:t>Bilan financier </a:t>
            </a:r>
            <a:r>
              <a:rPr lang="fr-FR" dirty="0" smtClean="0">
                <a:latin typeface="Cabin" panose="020B0803050202020004" pitchFamily="34" charset="0"/>
              </a:rPr>
              <a:t>2020-2021</a:t>
            </a:r>
            <a:endParaRPr lang="fr-FR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046327"/>
              </p:ext>
            </p:extLst>
          </p:nvPr>
        </p:nvGraphicFramePr>
        <p:xfrm>
          <a:off x="277444" y="3254559"/>
          <a:ext cx="3644900" cy="23050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0653"/>
                <a:gridCol w="744247"/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100" b="1" u="none" strike="noStrike" dirty="0">
                          <a:effectLst/>
                        </a:rPr>
                        <a:t>FRAIS &amp; INVESTISSEMENTS 2020 / 2021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Abonnement téléphone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 dirty="0">
                          <a:effectLst/>
                        </a:rPr>
                        <a:t>24,00 €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Hébergeur site internet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 dirty="0">
                          <a:effectLst/>
                        </a:rPr>
                        <a:t>43,20 €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Frais bancaire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69,60 €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Photocopie Mairie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48,00 €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Assurance MAIF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161,82 €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Talkie Walkie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159,99 €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Calculatrice+stylo vérificateur de billets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30,97 €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Badges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38,76 €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Gobelets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378,00 €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Cadeaux Remerciements bénévoles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140,00 €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u="none" strike="noStrike" dirty="0">
                          <a:effectLst/>
                        </a:rPr>
                        <a:t>TOTAL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1094,34 €</a:t>
                      </a:r>
                      <a:endParaRPr lang="fr-FR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059889"/>
              </p:ext>
            </p:extLst>
          </p:nvPr>
        </p:nvGraphicFramePr>
        <p:xfrm>
          <a:off x="1542132" y="5654767"/>
          <a:ext cx="2857500" cy="965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/>
                <a:gridCol w="714375"/>
                <a:gridCol w="542925"/>
              </a:tblGrid>
              <a:tr h="1905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100" b="1" u="none" strike="noStrike" dirty="0">
                          <a:effectLst/>
                        </a:rPr>
                        <a:t>SUBVENTIONS 2020 / 2021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0378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Mairie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  1 000 €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Primaire + </a:t>
                      </a:r>
                      <a:r>
                        <a:rPr lang="fr-FR" sz="1100" u="none" strike="noStrike" dirty="0" err="1">
                          <a:effectLst/>
                        </a:rPr>
                        <a:t>Elementaire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  3 435,00 € 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Sapin maternelle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u="none" strike="noStrike">
                          <a:effectLst/>
                        </a:rPr>
                        <a:t>33,00 €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u="none" strike="noStrike">
                          <a:effectLst/>
                        </a:rPr>
                        <a:t>TOTAL</a:t>
                      </a:r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 3 468 € </a:t>
                      </a:r>
                      <a:endParaRPr lang="fr-FR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u="none" strike="noStrike" dirty="0">
                          <a:effectLst/>
                        </a:rPr>
                        <a:t>  </a:t>
                      </a:r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1 000 € 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="" xmlns:a16="http://schemas.microsoft.com/office/drawing/2014/main" id="{270AA486-F4DC-483C-8D6B-0ADF1ACF54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876013"/>
              </p:ext>
            </p:extLst>
          </p:nvPr>
        </p:nvGraphicFramePr>
        <p:xfrm>
          <a:off x="4720445" y="3221902"/>
          <a:ext cx="7140259" cy="34080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5100">
                  <a:extLst>
                    <a:ext uri="{9D8B030D-6E8A-4147-A177-3AD203B41FA5}">
                      <a16:colId xmlns="" xmlns:a16="http://schemas.microsoft.com/office/drawing/2014/main" val="911896631"/>
                    </a:ext>
                  </a:extLst>
                </a:gridCol>
                <a:gridCol w="1106488">
                  <a:extLst>
                    <a:ext uri="{9D8B030D-6E8A-4147-A177-3AD203B41FA5}">
                      <a16:colId xmlns="" xmlns:a16="http://schemas.microsoft.com/office/drawing/2014/main" val="177119893"/>
                    </a:ext>
                  </a:extLst>
                </a:gridCol>
                <a:gridCol w="1106488">
                  <a:extLst>
                    <a:ext uri="{9D8B030D-6E8A-4147-A177-3AD203B41FA5}">
                      <a16:colId xmlns="" xmlns:a16="http://schemas.microsoft.com/office/drawing/2014/main" val="3146238845"/>
                    </a:ext>
                  </a:extLst>
                </a:gridCol>
                <a:gridCol w="1117600">
                  <a:extLst>
                    <a:ext uri="{9D8B030D-6E8A-4147-A177-3AD203B41FA5}">
                      <a16:colId xmlns="" xmlns:a16="http://schemas.microsoft.com/office/drawing/2014/main" val="3246074535"/>
                    </a:ext>
                  </a:extLst>
                </a:gridCol>
                <a:gridCol w="2374583">
                  <a:extLst>
                    <a:ext uri="{9D8B030D-6E8A-4147-A177-3AD203B41FA5}">
                      <a16:colId xmlns="" xmlns:a16="http://schemas.microsoft.com/office/drawing/2014/main" val="3009467224"/>
                    </a:ext>
                  </a:extLst>
                </a:gridCol>
              </a:tblGrid>
              <a:tr h="289560">
                <a:tc gridSpan="5"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effectLst/>
                        </a:rPr>
                        <a:t>2020 / 2021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64910393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effectLst/>
                        </a:rPr>
                        <a:t>MANIFESTATIONS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>
                          <a:effectLst/>
                        </a:rPr>
                        <a:t> DÉPENSES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>
                          <a:effectLst/>
                        </a:rPr>
                        <a:t> RECETTES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effectLst/>
                        </a:rPr>
                        <a:t> </a:t>
                      </a:r>
                      <a:r>
                        <a:rPr lang="fr-FR" sz="1100" dirty="0" smtClean="0">
                          <a:effectLst/>
                        </a:rPr>
                        <a:t>BÉNEFICES</a:t>
                      </a:r>
                      <a:r>
                        <a:rPr lang="fr-FR" sz="1100" dirty="0">
                          <a:effectLst/>
                        </a:rPr>
                        <a:t> 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>
                          <a:effectLst/>
                        </a:rPr>
                        <a:t>info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22824646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effectLst/>
                        </a:rPr>
                        <a:t>Sapins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effectLst/>
                        </a:rPr>
                        <a:t>                   1 667 €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                   2 102 €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effectLst/>
                        </a:rPr>
                        <a:t>                      435 € </a:t>
                      </a:r>
                      <a:endParaRPr lang="fr-F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effectLst/>
                        </a:rPr>
                        <a:t> </a:t>
                      </a:r>
                      <a:r>
                        <a:rPr lang="fr-FR" sz="1100" dirty="0" smtClean="0">
                          <a:effectLst/>
                        </a:rPr>
                        <a:t>Sapins + Kiwis + framboisiers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924733491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effectLst/>
                        </a:rPr>
                        <a:t>Jeux de société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effectLst/>
                        </a:rPr>
                        <a:t>                      150 €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effectLst/>
                        </a:rPr>
                        <a:t>                      150 € </a:t>
                      </a:r>
                      <a:endParaRPr lang="fr-FR" sz="1100" b="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>
                          <a:effectLst/>
                        </a:rPr>
                        <a:t>+ 17 boites de jeux</a:t>
                      </a:r>
                      <a:endParaRPr lang="fr-FR" sz="11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fr-F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314376396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Tombola  Noel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                      667 €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effectLst/>
                        </a:rPr>
                        <a:t>                   2 582 €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effectLst/>
                        </a:rPr>
                        <a:t>                   1 915 € </a:t>
                      </a:r>
                      <a:endParaRPr lang="fr-F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35765450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Galette - Janvier 2021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                      807 €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                   1 149 €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effectLst/>
                        </a:rPr>
                        <a:t>                      342 € </a:t>
                      </a:r>
                      <a:endParaRPr lang="fr-F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effectLst/>
                        </a:rPr>
                        <a:t>Galette/brioche + jus </a:t>
                      </a:r>
                      <a:r>
                        <a:rPr lang="fr-FR" sz="1100" dirty="0" smtClean="0">
                          <a:effectLst/>
                        </a:rPr>
                        <a:t>de fruits + poiré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333374982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Chocolat Pâques /Bière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                   2 492 €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                   3 413 €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effectLst/>
                        </a:rPr>
                        <a:t>                      921 € </a:t>
                      </a:r>
                      <a:endParaRPr lang="fr-F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045142657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Vente printemps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                   2 168 €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effectLst/>
                        </a:rPr>
                        <a:t>                   2 718 €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effectLst/>
                        </a:rPr>
                        <a:t>                      550 € </a:t>
                      </a:r>
                      <a:endParaRPr lang="fr-F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 dirty="0" smtClean="0">
                          <a:effectLst/>
                        </a:rPr>
                        <a:t>Tartes + Galette </a:t>
                      </a:r>
                      <a:r>
                        <a:rPr lang="fr-FR" sz="1100" dirty="0">
                          <a:effectLst/>
                        </a:rPr>
                        <a:t>Bressane + vin + Miel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629548723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Mug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                   1 187 €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                   1 950 €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effectLst/>
                        </a:rPr>
                        <a:t>                      763 € </a:t>
                      </a:r>
                      <a:endParaRPr lang="fr-F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62140441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Vide Grenier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                   2 928 €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                   6 238 € 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 b="0" dirty="0">
                          <a:effectLst/>
                        </a:rPr>
                        <a:t>                   3 310 € </a:t>
                      </a:r>
                      <a:endParaRPr lang="fr-F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265201756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algn="r"/>
                      <a:r>
                        <a:rPr lang="fr-FR" sz="1100" b="1" dirty="0">
                          <a:effectLst/>
                        </a:rPr>
                        <a:t>TOTAL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effectLst/>
                        </a:rPr>
                        <a:t>              </a:t>
                      </a:r>
                      <a:r>
                        <a:rPr lang="fr-FR" sz="1100" b="1" dirty="0">
                          <a:solidFill>
                            <a:srgbClr val="FF0000"/>
                          </a:solidFill>
                          <a:effectLst/>
                        </a:rPr>
                        <a:t>  11 916 € </a:t>
                      </a:r>
                      <a:endParaRPr lang="fr-FR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effectLst/>
                        </a:rPr>
                        <a:t>                </a:t>
                      </a:r>
                      <a:r>
                        <a:rPr lang="fr-FR" sz="1100" b="1" dirty="0">
                          <a:solidFill>
                            <a:srgbClr val="00B050"/>
                          </a:solidFill>
                          <a:effectLst/>
                        </a:rPr>
                        <a:t>20 302 € </a:t>
                      </a:r>
                      <a:endParaRPr lang="fr-FR" sz="11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100" b="1" dirty="0" smtClean="0">
                          <a:effectLst/>
                        </a:rPr>
                        <a:t>8386</a:t>
                      </a:r>
                      <a:r>
                        <a:rPr lang="fr-FR" sz="1100" b="1" baseline="0" dirty="0" smtClean="0">
                          <a:effectLst/>
                        </a:rPr>
                        <a:t> €</a:t>
                      </a:r>
                      <a:endParaRPr lang="fr-FR" sz="11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52726734"/>
                  </a:ext>
                </a:extLst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581858"/>
              </p:ext>
            </p:extLst>
          </p:nvPr>
        </p:nvGraphicFramePr>
        <p:xfrm>
          <a:off x="3266470" y="2741424"/>
          <a:ext cx="5659058" cy="22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3648"/>
                <a:gridCol w="1020763"/>
                <a:gridCol w="906209"/>
                <a:gridCol w="1020763"/>
                <a:gridCol w="787400"/>
                <a:gridCol w="93027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&gt; ENTRÉES :  </a:t>
                      </a:r>
                      <a:endParaRPr lang="fr-FR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  21 302,00 € </a:t>
                      </a:r>
                      <a:endParaRPr lang="fr-FR" sz="14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&gt; SORTIES :</a:t>
                      </a:r>
                      <a:endParaRPr lang="fr-F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 16 478,34 € </a:t>
                      </a:r>
                      <a:endParaRPr lang="fr-F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dirty="0" smtClean="0">
                          <a:solidFill>
                            <a:srgbClr val="00B0F0"/>
                          </a:solidFill>
                          <a:effectLst/>
                        </a:rPr>
                        <a:t> &gt; BILAN : </a:t>
                      </a:r>
                      <a:endParaRPr lang="fr-FR" sz="14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  4 823,66 € </a:t>
                      </a:r>
                      <a:endParaRPr lang="fr-FR" sz="14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76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60155"/>
            <a:ext cx="10515600" cy="655102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Appel à volontaires</a:t>
            </a:r>
            <a:endParaRPr lang="fr-FR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838200" y="2861211"/>
            <a:ext cx="10515600" cy="3848061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Le SOU entre dans une période charnière :</a:t>
            </a:r>
          </a:p>
          <a:p>
            <a:pPr lvl="1"/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2 départs cette année.</a:t>
            </a:r>
          </a:p>
          <a:p>
            <a:pPr lvl="1"/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7 départs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l’année </a:t>
            </a: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prochaine.</a:t>
            </a:r>
          </a:p>
          <a:p>
            <a:pPr lvl="1"/>
            <a:endParaRPr lang="fr-FR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Le SOU à besoin de compétences, donc de parents :</a:t>
            </a:r>
          </a:p>
          <a:p>
            <a:pPr marL="457200" lvl="1" indent="0">
              <a:buNone/>
            </a:pP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Trésorerie,</a:t>
            </a:r>
          </a:p>
          <a:p>
            <a:pPr marL="457200" lvl="1" indent="0">
              <a:buNone/>
            </a:pP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Bricolage,</a:t>
            </a:r>
          </a:p>
          <a:p>
            <a:pPr marL="457200" lvl="1" indent="0">
              <a:buNone/>
            </a:pP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Organisation,</a:t>
            </a:r>
          </a:p>
          <a:p>
            <a:pPr marL="457200" lvl="1" indent="0">
              <a:buNone/>
            </a:pP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Communication,</a:t>
            </a:r>
          </a:p>
          <a:p>
            <a:pPr marL="457200" lvl="1" indent="0">
              <a:buNone/>
            </a:pP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Site web,</a:t>
            </a:r>
          </a:p>
          <a:p>
            <a:pPr marL="457200" lvl="1" indent="0">
              <a:buNone/>
            </a:pP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Restauration,</a:t>
            </a:r>
          </a:p>
          <a:p>
            <a:pPr marL="457200" lvl="1" indent="0">
              <a:buNone/>
            </a:pP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fr-FR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845" y="3733171"/>
            <a:ext cx="2502354" cy="3124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7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705</Words>
  <Application>Microsoft Office PowerPoint</Application>
  <PresentationFormat>Grand écran</PresentationFormat>
  <Paragraphs>220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3" baseType="lpstr">
      <vt:lpstr>Arial</vt:lpstr>
      <vt:lpstr>Cabin</vt:lpstr>
      <vt:lpstr>Calibri</vt:lpstr>
      <vt:lpstr>Calibri Light</vt:lpstr>
      <vt:lpstr>Times New Roman</vt:lpstr>
      <vt:lpstr>Wingdings</vt:lpstr>
      <vt:lpstr>Thème Office</vt:lpstr>
      <vt:lpstr>AG DU SOU DES ECOLES</vt:lpstr>
      <vt:lpstr> ORDRE DU JOUR</vt:lpstr>
      <vt:lpstr>Présentation du Sou (1/4)</vt:lpstr>
      <vt:lpstr>Présentation du Sou (2/4)</vt:lpstr>
      <vt:lpstr>Présentation du Sou (3/4)</vt:lpstr>
      <vt:lpstr>Présentation du Sou (4/4)</vt:lpstr>
      <vt:lpstr>Manifestations 2020-2021</vt:lpstr>
      <vt:lpstr>Bilan financier 2020-2021</vt:lpstr>
      <vt:lpstr>Appel à volontaires</vt:lpstr>
      <vt:lpstr>Appel à volontaires</vt:lpstr>
      <vt:lpstr>Le bureau de demain</vt:lpstr>
      <vt:lpstr>Projets 2021-2022</vt:lpstr>
      <vt:lpstr>Dotations 2021-2022</vt:lpstr>
      <vt:lpstr>Evénements prévus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 DU SOU DES ECOLES</dc:title>
  <dc:creator>Mathieu</dc:creator>
  <cp:lastModifiedBy>Mathieu</cp:lastModifiedBy>
  <cp:revision>154</cp:revision>
  <cp:lastPrinted>2021-11-17T16:57:10Z</cp:lastPrinted>
  <dcterms:created xsi:type="dcterms:W3CDTF">2018-09-24T15:26:57Z</dcterms:created>
  <dcterms:modified xsi:type="dcterms:W3CDTF">2022-04-06T18:59:23Z</dcterms:modified>
</cp:coreProperties>
</file>